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595" r:id="rId2"/>
    <p:sldId id="263" r:id="rId3"/>
    <p:sldId id="260" r:id="rId4"/>
    <p:sldId id="261" r:id="rId5"/>
    <p:sldId id="258" r:id="rId6"/>
    <p:sldId id="593" r:id="rId7"/>
    <p:sldId id="265" r:id="rId8"/>
    <p:sldId id="259" r:id="rId9"/>
    <p:sldId id="257" r:id="rId10"/>
    <p:sldId id="596" r:id="rId11"/>
    <p:sldId id="264" r:id="rId12"/>
    <p:sldId id="594" r:id="rId13"/>
    <p:sldId id="266" r:id="rId14"/>
    <p:sldId id="344" r:id="rId15"/>
    <p:sldId id="597" r:id="rId16"/>
    <p:sldId id="599" r:id="rId17"/>
    <p:sldId id="598" r:id="rId18"/>
    <p:sldId id="256" r:id="rId19"/>
    <p:sldId id="441" r:id="rId20"/>
    <p:sldId id="585" r:id="rId21"/>
    <p:sldId id="476" r:id="rId22"/>
    <p:sldId id="601" r:id="rId23"/>
    <p:sldId id="421" r:id="rId24"/>
    <p:sldId id="276" r:id="rId25"/>
    <p:sldId id="461" r:id="rId26"/>
    <p:sldId id="600" r:id="rId27"/>
    <p:sldId id="547" r:id="rId28"/>
    <p:sldId id="492" r:id="rId29"/>
    <p:sldId id="512" r:id="rId30"/>
    <p:sldId id="300" r:id="rId31"/>
    <p:sldId id="307" r:id="rId32"/>
    <p:sldId id="586" r:id="rId33"/>
    <p:sldId id="308" r:id="rId34"/>
    <p:sldId id="309" r:id="rId35"/>
    <p:sldId id="587" r:id="rId36"/>
    <p:sldId id="591" r:id="rId37"/>
    <p:sldId id="349" r:id="rId38"/>
    <p:sldId id="350" r:id="rId39"/>
    <p:sldId id="347" r:id="rId40"/>
    <p:sldId id="302" r:id="rId41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1813"/>
    <a:srgbClr val="585859"/>
    <a:srgbClr val="B7BA03"/>
    <a:srgbClr val="D7D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38" autoAdjust="0"/>
    <p:restoredTop sz="94718"/>
  </p:normalViewPr>
  <p:slideViewPr>
    <p:cSldViewPr snapToGrid="0" snapToObjects="1">
      <p:cViewPr varScale="1">
        <p:scale>
          <a:sx n="98" d="100"/>
          <a:sy n="98" d="100"/>
        </p:scale>
        <p:origin x="232" y="4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C1275-DECE-C044-8E82-8804203BC792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3B78F-F14F-5E4C-8E58-DCE9AFF8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5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44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53a18705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53a18705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71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53a18705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53a18705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788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53a18705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53a18705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40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7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E34F9-FEC2-5E47-BCF1-EA6E4AE3E3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0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baseline="0" dirty="0"/>
              <a:t>- We simulate Earth-like planets around known nearby stars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Then we simulate a space telescope observing those stars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Eta </a:t>
            </a:r>
            <a:r>
              <a:rPr lang="en-US" baseline="0" dirty="0" err="1"/>
              <a:t>Cassiopia</a:t>
            </a:r>
            <a:r>
              <a:rPr lang="en-US" baseline="0" dirty="0"/>
              <a:t>, Upsilon </a:t>
            </a:r>
            <a:r>
              <a:rPr lang="en-US" baseline="0" dirty="0" err="1"/>
              <a:t>Andromedae</a:t>
            </a:r>
            <a:r>
              <a:rPr lang="en-US" baseline="0" dirty="0"/>
              <a:t>, Iota </a:t>
            </a:r>
            <a:r>
              <a:rPr lang="en-US" baseline="0" dirty="0" err="1"/>
              <a:t>Persei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D5AAF-4D1D-4943-BE77-C781A1C8E48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12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Completeness calculated via Monte Carlo simulation</a:t>
            </a:r>
          </a:p>
          <a:p>
            <a:pPr>
              <a:buFontTx/>
              <a:buChar char="-"/>
            </a:pPr>
            <a:r>
              <a:rPr lang="en-US" baseline="0" dirty="0"/>
              <a:t> Distribute a “cloud” of synthetic exoplanets &amp; calculate separation &amp; magnitude</a:t>
            </a:r>
          </a:p>
          <a:p>
            <a:pPr>
              <a:buFontTx/>
              <a:buChar char="-"/>
            </a:pPr>
            <a:r>
              <a:rPr lang="en-US" baseline="0" dirty="0"/>
              <a:t> IWA &amp; OWA block some planets</a:t>
            </a:r>
          </a:p>
          <a:p>
            <a:pPr>
              <a:buFontTx/>
              <a:buChar char="-"/>
            </a:pPr>
            <a:r>
              <a:rPr lang="en-US" baseline="0" dirty="0"/>
              <a:t> Others (crescent-phase) are so faint that their exposure times are too long</a:t>
            </a:r>
          </a:p>
          <a:p>
            <a:pPr>
              <a:buFontTx/>
              <a:buChar char="-"/>
            </a:pPr>
            <a:r>
              <a:rPr lang="en-US" baseline="0" dirty="0"/>
              <a:t> Completeness is a function of exposure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D5AAF-4D1D-4943-BE77-C781A1C8E48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53a18705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53a18705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Completeness calculated via Monte Carlo simulation</a:t>
            </a:r>
          </a:p>
          <a:p>
            <a:pPr>
              <a:buFontTx/>
              <a:buChar char="-"/>
            </a:pPr>
            <a:r>
              <a:rPr lang="en-US" baseline="0" dirty="0"/>
              <a:t> Distribute a “cloud” of synthetic exoplanets &amp; calculate separation &amp; magnitude</a:t>
            </a:r>
          </a:p>
          <a:p>
            <a:pPr>
              <a:buFontTx/>
              <a:buChar char="-"/>
            </a:pPr>
            <a:r>
              <a:rPr lang="en-US" baseline="0" dirty="0"/>
              <a:t> IWA &amp; OWA block some planets</a:t>
            </a:r>
          </a:p>
          <a:p>
            <a:pPr>
              <a:buFontTx/>
              <a:buChar char="-"/>
            </a:pPr>
            <a:r>
              <a:rPr lang="en-US" baseline="0" dirty="0"/>
              <a:t> Others (crescent-phase) are so faint that their exposure times are too long</a:t>
            </a:r>
          </a:p>
          <a:p>
            <a:pPr>
              <a:buFontTx/>
              <a:buChar char="-"/>
            </a:pPr>
            <a:r>
              <a:rPr lang="en-US" baseline="0" dirty="0"/>
              <a:t> Completeness is a function of exposure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D5AAF-4D1D-4943-BE77-C781A1C8E48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Completeness calculated via Monte Carlo simulation</a:t>
            </a:r>
          </a:p>
          <a:p>
            <a:pPr>
              <a:buFontTx/>
              <a:buChar char="-"/>
            </a:pPr>
            <a:r>
              <a:rPr lang="en-US" baseline="0" dirty="0"/>
              <a:t> Distribute a “cloud” of synthetic exoplanets &amp; calculate separation &amp; magnitude</a:t>
            </a:r>
          </a:p>
          <a:p>
            <a:pPr>
              <a:buFontTx/>
              <a:buChar char="-"/>
            </a:pPr>
            <a:r>
              <a:rPr lang="en-US" baseline="0" dirty="0"/>
              <a:t> IWA &amp; OWA block some planets</a:t>
            </a:r>
          </a:p>
          <a:p>
            <a:pPr>
              <a:buFontTx/>
              <a:buChar char="-"/>
            </a:pPr>
            <a:r>
              <a:rPr lang="en-US" baseline="0" dirty="0"/>
              <a:t> Others (crescent-phase) are so faint that their exposure times are too long</a:t>
            </a:r>
          </a:p>
          <a:p>
            <a:pPr>
              <a:buFontTx/>
              <a:buChar char="-"/>
            </a:pPr>
            <a:r>
              <a:rPr lang="en-US" baseline="0" dirty="0"/>
              <a:t> Completeness is a function of exposure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D5AAF-4D1D-4943-BE77-C781A1C8E48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4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LUVOIR-A was redesigned halfway through the study due to lessons from SCDA.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E34F9-FEC2-5E47-BCF1-EA6E4AE3E3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4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integrate over static contrast, but you can’t integrate over time variable speckles that set the systematic noise floor.</a:t>
            </a:r>
          </a:p>
          <a:p>
            <a:r>
              <a:rPr lang="en-US" dirty="0"/>
              <a:t>Most yield sensitivities are graceful—not the noise floor! If we get it wrong, we lose our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E34F9-FEC2-5E47-BCF1-EA6E4AE3E3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53a187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53a187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53a1870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53a1870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53a18705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c53a18705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53a18705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53a18705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3a18705f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3a18705f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53a18705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53a18705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53a18705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53a18705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3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81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0959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0959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591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81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6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5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0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8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6DF94-D7E0-5744-9777-1561478DFA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B4307-696B-6046-9B46-C895B624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5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1/folders/1iURjzKsqGG6_EXyJRNEAadZU0Rc93ZJ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IKG7u2gLjxv8XdYZSA-HG84odmjvOqC_LH6Xl13Iv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WO-GOMAP-Working-Groups/Science-Case-Simulation-ES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google.com/document/d/1flXRhnN8aPi82BrGkPUwmidMqmk8ikFlGiMsQtkvaeo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371294"/>
            <a:ext cx="12192000" cy="3887197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Introduction to the Exoplanet Science Yield sub-Working Group (ESYWG)</a:t>
            </a:r>
            <a:endParaRPr sz="6000" b="1" dirty="0">
              <a:solidFill>
                <a:schemeClr val="bg1"/>
              </a:solidFill>
            </a:endParaRPr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EFDA3534-4DEA-4BCF-651F-19AF69690A14}"/>
              </a:ext>
            </a:extLst>
          </p:cNvPr>
          <p:cNvSpPr txBox="1">
            <a:spLocks/>
          </p:cNvSpPr>
          <p:nvPr/>
        </p:nvSpPr>
        <p:spPr>
          <a:xfrm>
            <a:off x="417084" y="3400006"/>
            <a:ext cx="11358000" cy="277872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/>
          </a:bodyPr>
          <a:lstStyle>
            <a:lvl1pPr marL="457200" lvl="0" indent="-38100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9250" algn="l" defTabSz="457189" rtl="0" eaLnBrk="1" latinLnBrk="0" hangingPunct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Full Membership Meeting</a:t>
            </a:r>
          </a:p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4/04/2024 </a:t>
            </a:r>
          </a:p>
          <a:p>
            <a:pPr marL="7620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7620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7620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3FD31-724C-9036-EB1B-3F4FA691D174}"/>
              </a:ext>
            </a:extLst>
          </p:cNvPr>
          <p:cNvSpPr txBox="1"/>
          <p:nvPr/>
        </p:nvSpPr>
        <p:spPr>
          <a:xfrm>
            <a:off x="0" y="5186680"/>
            <a:ext cx="64857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Chris Stark</a:t>
            </a:r>
          </a:p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NASA GSFC</a:t>
            </a:r>
          </a:p>
          <a:p>
            <a:pPr marL="7620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christopher.c.stark@nasa.gov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0C47F-D141-722E-842D-0191CC51ADC2}"/>
              </a:ext>
            </a:extLst>
          </p:cNvPr>
          <p:cNvSpPr txBox="1"/>
          <p:nvPr/>
        </p:nvSpPr>
        <p:spPr>
          <a:xfrm>
            <a:off x="5706292" y="5186679"/>
            <a:ext cx="6485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Dmitry </a:t>
            </a:r>
            <a:r>
              <a:rPr lang="en-US" dirty="0" err="1">
                <a:solidFill>
                  <a:schemeClr val="bg1"/>
                </a:solidFill>
              </a:rPr>
              <a:t>Savransky</a:t>
            </a:r>
            <a:endParaRPr lang="en-US" dirty="0">
              <a:solidFill>
                <a:schemeClr val="bg1"/>
              </a:solidFill>
            </a:endParaRPr>
          </a:p>
          <a:p>
            <a:pPr marL="7620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Cornell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56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2761797"/>
            <a:ext cx="12192000" cy="120931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Goals, Plan of Work, &amp; Timeline</a:t>
            </a:r>
            <a:endParaRPr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4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417000" y="59846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ESYWG Products &amp; Timeline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156754" y="967037"/>
            <a:ext cx="11878491" cy="6008528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 marL="0" indent="0">
              <a:buClr>
                <a:schemeClr val="lt1"/>
              </a:buClr>
              <a:buSzPts val="523"/>
              <a:buNone/>
            </a:pPr>
            <a:r>
              <a:rPr lang="en" sz="2000" b="1" dirty="0">
                <a:solidFill>
                  <a:schemeClr val="bg1"/>
                </a:solidFill>
              </a:rPr>
              <a:t>Goal: CML3 by ~Jan 2025</a:t>
            </a:r>
          </a:p>
          <a:p>
            <a:pPr marL="0" indent="0">
              <a:buClr>
                <a:schemeClr val="lt1"/>
              </a:buClr>
              <a:buSzPts val="523"/>
              <a:buNone/>
            </a:pPr>
            <a:endParaRPr lang="en" sz="1200" dirty="0">
              <a:solidFill>
                <a:schemeClr val="bg1"/>
              </a:solidFill>
            </a:endParaRPr>
          </a:p>
          <a:p>
            <a:pPr marL="0" indent="0">
              <a:buClr>
                <a:schemeClr val="lt1"/>
              </a:buClr>
              <a:buSzPts val="523"/>
              <a:buNone/>
            </a:pPr>
            <a:r>
              <a:rPr lang="en" sz="2000" b="1" dirty="0">
                <a:solidFill>
                  <a:schemeClr val="bg1"/>
                </a:solidFill>
              </a:rPr>
              <a:t>Key First Year Products</a:t>
            </a:r>
          </a:p>
          <a:p>
            <a:pPr marL="0" indent="0">
              <a:buClr>
                <a:schemeClr val="lt1"/>
              </a:buClr>
              <a:buSzPts val="523"/>
              <a:buNone/>
            </a:pPr>
            <a:endParaRPr lang="en" sz="800" i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[02/2024] Establish comms. w/ Sci-</a:t>
            </a:r>
            <a:r>
              <a:rPr lang="en" sz="2000" dirty="0" err="1">
                <a:solidFill>
                  <a:schemeClr val="bg1"/>
                </a:solidFill>
              </a:rPr>
              <a:t>Eng</a:t>
            </a:r>
            <a:r>
              <a:rPr lang="en" sz="2000" dirty="0">
                <a:solidFill>
                  <a:schemeClr val="bg1"/>
                </a:solidFill>
              </a:rPr>
              <a:t> Interface WG to define required inputs for bounding architectures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[04/2024] Exposure time benchmarking report (coordinated w/ Data Simulation WG)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[06/2024] Document all assumptions w/ links to publicly available inputs; identify necessary updates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[06/2024] List of observation/survey strategies to investigate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[06/2024] Status update at START/TAG F2F meeting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[08/2024] Assessment of </a:t>
            </a:r>
            <a:r>
              <a:rPr lang="en" sz="2000" dirty="0" err="1">
                <a:solidFill>
                  <a:schemeClr val="bg1"/>
                </a:solidFill>
              </a:rPr>
              <a:t>ExoEarth</a:t>
            </a:r>
            <a:r>
              <a:rPr lang="en" sz="2000" dirty="0">
                <a:solidFill>
                  <a:schemeClr val="bg1"/>
                </a:solidFill>
              </a:rPr>
              <a:t> candidate yields and sensitivities for several architecture bounding cases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[10/2024] Preliminary assessment of alternative survey strategies[10/2024] Multi-dimensional grid of yields covering phase space of high-level mission parameters</a:t>
            </a:r>
            <a:endParaRPr sz="2000" dirty="0">
              <a:solidFill>
                <a:schemeClr val="bg1"/>
              </a:solidFill>
            </a:endParaRPr>
          </a:p>
          <a:p>
            <a:pPr marL="87161" indent="-87161">
              <a:spcBef>
                <a:spcPts val="1200"/>
              </a:spcBef>
              <a:buClr>
                <a:schemeClr val="lt1"/>
              </a:buClr>
              <a:buSzPts val="523"/>
              <a:buNone/>
            </a:pPr>
            <a:r>
              <a:rPr lang="en-US" sz="2000" b="1" dirty="0">
                <a:solidFill>
                  <a:schemeClr val="bg1"/>
                </a:solidFill>
              </a:rPr>
              <a:t>Inputs/Outputs</a:t>
            </a:r>
            <a:endParaRPr lang="en-US" sz="2000" b="1" i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200"/>
              </a:spcBef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Inputs: stellar catalog, exoplanet occurrence rates, exozodi occurrence rates, exoplanet albedos, observational requirements, possible observational strategies/</a:t>
            </a:r>
            <a:r>
              <a:rPr lang="en" sz="2000" dirty="0" err="1">
                <a:solidFill>
                  <a:schemeClr val="bg1"/>
                </a:solidFill>
              </a:rPr>
              <a:t>ConOps</a:t>
            </a:r>
            <a:r>
              <a:rPr lang="en" sz="2000" dirty="0">
                <a:solidFill>
                  <a:schemeClr val="bg1"/>
                </a:solidFill>
              </a:rPr>
              <a:t>, coronagraph simulations, observatory performance parameters, overhead estimates, PSF subtraction guidance</a:t>
            </a:r>
          </a:p>
          <a:p>
            <a:pPr marL="342900" indent="-342900">
              <a:spcBef>
                <a:spcPts val="1200"/>
              </a:spcBef>
              <a:buClr>
                <a:schemeClr val="lt1"/>
              </a:buClr>
              <a:buSzPts val="523"/>
            </a:pPr>
            <a:r>
              <a:rPr lang="en" sz="2000" dirty="0">
                <a:solidFill>
                  <a:schemeClr val="bg1"/>
                </a:solidFill>
              </a:rPr>
              <a:t>Outputs: yield estimates for a variety of planet types, exposure time estimates, list of high priority targets, list of observations</a:t>
            </a: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2761797"/>
            <a:ext cx="12192000" cy="120931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Update on Progress So Far</a:t>
            </a:r>
            <a:endParaRPr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0" y="110039"/>
            <a:ext cx="12192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dirty="0">
                <a:solidFill>
                  <a:schemeClr val="bg1"/>
                </a:solidFill>
              </a:rPr>
              <a:t>First Task: ETC Benchmarking/Cross-Model Validation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809059" y="1509275"/>
            <a:ext cx="4411500" cy="45552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/>
          </a:bodyPr>
          <a:lstStyle/>
          <a:p>
            <a:r>
              <a:rPr lang="en" dirty="0">
                <a:solidFill>
                  <a:schemeClr val="bg1"/>
                </a:solidFill>
              </a:rPr>
              <a:t>Identify existing ETCs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Agree on common inputs</a:t>
            </a:r>
            <a:endParaRPr dirty="0">
              <a:solidFill>
                <a:schemeClr val="bg1"/>
              </a:solidFill>
            </a:endParaRPr>
          </a:p>
          <a:p>
            <a:r>
              <a:rPr lang="en" dirty="0">
                <a:solidFill>
                  <a:schemeClr val="bg1"/>
                </a:solidFill>
              </a:rPr>
              <a:t>Compare outputs </a:t>
            </a:r>
            <a:r>
              <a:rPr lang="en" b="1" dirty="0">
                <a:solidFill>
                  <a:schemeClr val="bg1"/>
                </a:solidFill>
              </a:rPr>
              <a:t>and</a:t>
            </a:r>
            <a:r>
              <a:rPr lang="en" dirty="0">
                <a:solidFill>
                  <a:schemeClr val="bg1"/>
                </a:solidFill>
              </a:rPr>
              <a:t> intermediate calculations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0" y="6064475"/>
            <a:ext cx="1173476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https://drive.google.com/drive/u/1/folders/1iURjzKsqGG6_EXyJRNEAadZU0Rc93ZJa</a:t>
            </a: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95327-1D52-B21A-1090-D02D2C82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" y="1509274"/>
            <a:ext cx="7667940" cy="36766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528B1C-82F8-2658-56C6-A9C9CBD0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7" y="1484021"/>
            <a:ext cx="7384687" cy="3701934"/>
          </a:xfrm>
          <a:prstGeom prst="rect">
            <a:avLst/>
          </a:prstGeom>
        </p:spPr>
      </p:pic>
      <p:sp>
        <p:nvSpPr>
          <p:cNvPr id="2" name="Google Shape;182;p23">
            <a:extLst>
              <a:ext uri="{FF2B5EF4-FFF2-40B4-BE49-F238E27FC236}">
                <a16:creationId xmlns:a16="http://schemas.microsoft.com/office/drawing/2014/main" id="{C3344B67-C069-7F59-9314-E9E5A287B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0039"/>
            <a:ext cx="12192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dirty="0">
                <a:solidFill>
                  <a:schemeClr val="bg1"/>
                </a:solidFill>
              </a:rPr>
              <a:t>First Task: ETC Benchmarking/Cross-Model Validation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83;p23">
            <a:extLst>
              <a:ext uri="{FF2B5EF4-FFF2-40B4-BE49-F238E27FC236}">
                <a16:creationId xmlns:a16="http://schemas.microsoft.com/office/drawing/2014/main" id="{E620F9A4-EC01-7770-07BB-4BC4C416F09C}"/>
              </a:ext>
            </a:extLst>
          </p:cNvPr>
          <p:cNvSpPr txBox="1">
            <a:spLocks/>
          </p:cNvSpPr>
          <p:nvPr/>
        </p:nvSpPr>
        <p:spPr>
          <a:xfrm>
            <a:off x="7809059" y="1509275"/>
            <a:ext cx="4411500" cy="45552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2500" lnSpcReduction="20000"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Roughly ~2/3 finished</a:t>
            </a:r>
          </a:p>
          <a:p>
            <a:r>
              <a:rPr lang="en-US" dirty="0">
                <a:solidFill>
                  <a:schemeClr val="bg1"/>
                </a:solidFill>
              </a:rPr>
              <a:t>Participation in this is open to anyone interested that has an ETC to benchmark</a:t>
            </a:r>
          </a:p>
          <a:p>
            <a:r>
              <a:rPr lang="en-US" dirty="0">
                <a:solidFill>
                  <a:schemeClr val="bg1"/>
                </a:solidFill>
              </a:rPr>
              <a:t>Participation can occur later as well; benchmarking document will be kept permanently</a:t>
            </a:r>
          </a:p>
        </p:txBody>
      </p:sp>
    </p:spTree>
    <p:extLst>
      <p:ext uri="{BB962C8B-B14F-4D97-AF65-F5344CB8AC3E}">
        <p14:creationId xmlns:p14="http://schemas.microsoft.com/office/powerpoint/2010/main" val="143248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2761797"/>
            <a:ext cx="12192000" cy="120931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Future Plans</a:t>
            </a:r>
            <a:endParaRPr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8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417000" y="59846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Short-Term Plans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156754" y="967037"/>
            <a:ext cx="11878491" cy="6008528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 marL="0" indent="0">
              <a:buClr>
                <a:schemeClr val="lt1"/>
              </a:buClr>
              <a:buSzPts val="523"/>
              <a:buNone/>
            </a:pPr>
            <a:r>
              <a:rPr lang="en" sz="2400" b="1" dirty="0">
                <a:solidFill>
                  <a:schemeClr val="bg1"/>
                </a:solidFill>
              </a:rPr>
              <a:t>ETC Benchmarking Task Group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[04/2024] Complete initial exposure time benchmarking effort</a:t>
            </a:r>
            <a:endParaRPr lang="en" sz="12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[05/2024] Deliver exposure time benchmarking report to START/TAG</a:t>
            </a:r>
          </a:p>
          <a:p>
            <a:pPr marL="342900" indent="-342900">
              <a:buClr>
                <a:schemeClr val="lt1"/>
              </a:buClr>
              <a:buSzPts val="523"/>
            </a:pPr>
            <a:endParaRPr lang="en" sz="2400" dirty="0">
              <a:solidFill>
                <a:schemeClr val="bg1"/>
              </a:solidFill>
            </a:endParaRPr>
          </a:p>
          <a:p>
            <a:pPr marL="0" indent="0">
              <a:buClr>
                <a:schemeClr val="lt1"/>
              </a:buClr>
              <a:buSzPts val="523"/>
              <a:buNone/>
            </a:pPr>
            <a:r>
              <a:rPr lang="en" sz="2400" b="1" dirty="0">
                <a:solidFill>
                  <a:schemeClr val="bg1"/>
                </a:solidFill>
              </a:rPr>
              <a:t>Yield Input Parameters Task Group</a:t>
            </a: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[04/2024] Establish task group focused on EAC/CEC parameters and mission performance assumptions</a:t>
            </a:r>
          </a:p>
          <a:p>
            <a:pPr marL="800100" lvl="1" indent="-342900">
              <a:buClr>
                <a:schemeClr val="lt1"/>
              </a:buClr>
              <a:buSzPts val="523"/>
            </a:pP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en" sz="2400" dirty="0" err="1">
                <a:solidFill>
                  <a:schemeClr val="bg1"/>
                </a:solidFill>
              </a:rPr>
              <a:t>eview</a:t>
            </a:r>
            <a:r>
              <a:rPr lang="en" sz="2400" dirty="0">
                <a:solidFill>
                  <a:schemeClr val="bg1"/>
                </a:solidFill>
              </a:rPr>
              <a:t> all astrophysical assumptions starting from </a:t>
            </a:r>
            <a:r>
              <a:rPr lang="en" sz="2400" dirty="0" err="1">
                <a:solidFill>
                  <a:schemeClr val="bg1"/>
                </a:solidFill>
              </a:rPr>
              <a:t>HabEx</a:t>
            </a:r>
            <a:r>
              <a:rPr lang="en" sz="2400" dirty="0">
                <a:solidFill>
                  <a:schemeClr val="bg1"/>
                </a:solidFill>
              </a:rPr>
              <a:t>/LUVOIR reports</a:t>
            </a:r>
          </a:p>
          <a:p>
            <a:pPr marL="800100" lvl="1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Review survey strategies adopted in </a:t>
            </a:r>
            <a:r>
              <a:rPr lang="en" sz="2400" dirty="0" err="1">
                <a:solidFill>
                  <a:schemeClr val="bg1"/>
                </a:solidFill>
              </a:rPr>
              <a:t>HabEx</a:t>
            </a:r>
            <a:r>
              <a:rPr lang="en" sz="2400" dirty="0">
                <a:solidFill>
                  <a:schemeClr val="bg1"/>
                </a:solidFill>
              </a:rPr>
              <a:t>/LUVOIR reports</a:t>
            </a:r>
          </a:p>
          <a:p>
            <a:pPr marL="800100" lvl="1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Make publicly available inputs accessible</a:t>
            </a:r>
          </a:p>
          <a:p>
            <a:pPr marL="800100" lvl="1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Identify gaps in inputs</a:t>
            </a:r>
            <a:endParaRPr lang="en" sz="12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[06/2024] Deliver draft document of assumptions</a:t>
            </a:r>
            <a:endParaRPr lang="en" sz="12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lt1"/>
              </a:buClr>
              <a:buSzPts val="523"/>
            </a:pPr>
            <a:r>
              <a:rPr lang="en" sz="2400" dirty="0">
                <a:solidFill>
                  <a:schemeClr val="bg1"/>
                </a:solidFill>
              </a:rPr>
              <a:t>[06/2024] Deliver list of observation/survey strategies to investigate</a:t>
            </a:r>
            <a:endParaRPr lang="en" sz="1200" dirty="0">
              <a:solidFill>
                <a:schemeClr val="bg1"/>
              </a:solidFill>
            </a:endParaRPr>
          </a:p>
          <a:p>
            <a:pPr marL="0" indent="0">
              <a:buClr>
                <a:schemeClr val="lt1"/>
              </a:buClr>
              <a:buSzPts val="523"/>
              <a:buNone/>
            </a:pPr>
            <a:endParaRPr lang="en" sz="2400" dirty="0">
              <a:solidFill>
                <a:schemeClr val="bg1"/>
              </a:solidFill>
            </a:endParaRPr>
          </a:p>
          <a:p>
            <a:pPr marL="0" indent="0">
              <a:buClr>
                <a:schemeClr val="lt1"/>
              </a:buClr>
              <a:buSzPts val="523"/>
              <a:buNone/>
            </a:pPr>
            <a:r>
              <a:rPr lang="en" sz="2400" b="1" dirty="0">
                <a:solidFill>
                  <a:schemeClr val="bg1"/>
                </a:solidFill>
              </a:rPr>
              <a:t>[06/2024] Status update at START/TAG F2F meeting</a:t>
            </a:r>
          </a:p>
        </p:txBody>
      </p:sp>
    </p:spTree>
    <p:extLst>
      <p:ext uri="{BB962C8B-B14F-4D97-AF65-F5344CB8AC3E}">
        <p14:creationId xmlns:p14="http://schemas.microsoft.com/office/powerpoint/2010/main" val="171277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2761797"/>
            <a:ext cx="12192000" cy="120931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Featured Topic</a:t>
            </a:r>
            <a:endParaRPr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7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2456993"/>
            <a:ext cx="12177486" cy="138499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solidFill>
                  <a:schemeClr val="bg1"/>
                </a:solidFill>
                <a:latin typeface="Helvetica" pitchFamily="2" charset="0"/>
              </a:rPr>
              <a:t>What is Exoplanet Yield and How Do We Calculate It?</a:t>
            </a:r>
          </a:p>
        </p:txBody>
      </p:sp>
      <p:pic>
        <p:nvPicPr>
          <p:cNvPr id="2050" name="Picture 2" descr="Symbols of NASA | NASA">
            <a:extLst>
              <a:ext uri="{FF2B5EF4-FFF2-40B4-BE49-F238E27FC236}">
                <a16:creationId xmlns:a16="http://schemas.microsoft.com/office/drawing/2014/main" id="{4257E94A-1CFF-B4A0-2589-71E641EA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43" y="4163649"/>
            <a:ext cx="191588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2326191-BB2D-4470-68CB-4B757AA9257F}"/>
              </a:ext>
            </a:extLst>
          </p:cNvPr>
          <p:cNvSpPr txBox="1"/>
          <p:nvPr/>
        </p:nvSpPr>
        <p:spPr>
          <a:xfrm>
            <a:off x="3526066" y="4257901"/>
            <a:ext cx="2569934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  <a:latin typeface="Helvetica" pitchFamily="2" charset="0"/>
              </a:rPr>
              <a:t>Christopher Stark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NASA GSFC</a:t>
            </a:r>
          </a:p>
        </p:txBody>
      </p:sp>
    </p:spTree>
    <p:extLst>
      <p:ext uri="{BB962C8B-B14F-4D97-AF65-F5344CB8AC3E}">
        <p14:creationId xmlns:p14="http://schemas.microsoft.com/office/powerpoint/2010/main" val="150278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DRM_graph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rot="16200000" flipH="1">
            <a:off x="2738079" y="5837669"/>
            <a:ext cx="799239" cy="1"/>
          </a:xfrm>
          <a:prstGeom prst="line">
            <a:avLst/>
          </a:prstGeom>
          <a:ln w="127000">
            <a:solidFill>
              <a:srgbClr val="68AD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607482" y="5697175"/>
            <a:ext cx="544444" cy="795"/>
          </a:xfrm>
          <a:prstGeom prst="line">
            <a:avLst/>
          </a:prstGeom>
          <a:ln w="127000">
            <a:solidFill>
              <a:srgbClr val="68ADFF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8554279" y="5798379"/>
            <a:ext cx="722244" cy="1588"/>
          </a:xfrm>
          <a:prstGeom prst="line">
            <a:avLst/>
          </a:prstGeom>
          <a:ln w="127000">
            <a:solidFill>
              <a:srgbClr val="68AD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86102" y="6172200"/>
            <a:ext cx="2057399" cy="1589"/>
          </a:xfrm>
          <a:prstGeom prst="line">
            <a:avLst/>
          </a:prstGeom>
          <a:ln w="127000">
            <a:solidFill>
              <a:srgbClr val="68ADFF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 flipV="1">
            <a:off x="6591301" y="6159501"/>
            <a:ext cx="2387603" cy="12700"/>
          </a:xfrm>
          <a:prstGeom prst="line">
            <a:avLst/>
          </a:prstGeom>
          <a:ln w="127000">
            <a:solidFill>
              <a:srgbClr val="68ADFF"/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62500" y="5833005"/>
            <a:ext cx="226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/>
                <a:cs typeface="Avenir Book"/>
              </a:rPr>
              <a:t>DRM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53B53-95A4-3040-ABD6-B9BDA5C45C59}"/>
              </a:ext>
            </a:extLst>
          </p:cNvPr>
          <p:cNvSpPr txBox="1"/>
          <p:nvPr/>
        </p:nvSpPr>
        <p:spPr>
          <a:xfrm>
            <a:off x="1524000" y="88205"/>
            <a:ext cx="9038160" cy="677108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800" b="1" dirty="0">
                <a:solidFill>
                  <a:schemeClr val="bg1"/>
                </a:solidFill>
                <a:latin typeface="Avenir Heavy"/>
                <a:cs typeface="Avenir Heavy"/>
              </a:rPr>
              <a:t>Exoplanet Yield via Mission Simulation</a:t>
            </a:r>
          </a:p>
        </p:txBody>
      </p:sp>
    </p:spTree>
    <p:extLst>
      <p:ext uri="{BB962C8B-B14F-4D97-AF65-F5344CB8AC3E}">
        <p14:creationId xmlns:p14="http://schemas.microsoft.com/office/powerpoint/2010/main" val="187921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417000" y="240669"/>
            <a:ext cx="11358000" cy="2380181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/>
          </a:bodyPr>
          <a:lstStyle/>
          <a:p>
            <a:pPr>
              <a:buClr>
                <a:schemeClr val="dk1"/>
              </a:buClr>
              <a:buSzPct val="29729"/>
            </a:pPr>
            <a:r>
              <a:rPr lang="en-US" b="1" dirty="0">
                <a:solidFill>
                  <a:schemeClr val="bg1"/>
                </a:solidFill>
              </a:rPr>
              <a:t>What is the ESYWG?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Charter:</a:t>
            </a:r>
            <a:endParaRPr dirty="0">
              <a:solidFill>
                <a:schemeClr val="bg1"/>
              </a:solidFill>
            </a:endParaRPr>
          </a:p>
          <a:p>
            <a:pPr algn="l">
              <a:buClr>
                <a:schemeClr val="dk1"/>
              </a:buClr>
              <a:buSzPct val="29729"/>
            </a:pPr>
            <a:endParaRPr dirty="0">
              <a:solidFill>
                <a:schemeClr val="bg1"/>
              </a:solidFill>
            </a:endParaRPr>
          </a:p>
          <a:p>
            <a:pPr algn="l"/>
            <a:endParaRPr dirty="0">
              <a:solidFill>
                <a:schemeClr val="bg1"/>
              </a:solidFill>
            </a:endParaRPr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417084" y="2333464"/>
            <a:ext cx="11358000" cy="5321367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 marL="342900" indent="-342900">
              <a:buClr>
                <a:schemeClr val="lt1"/>
              </a:buClr>
              <a:buSzPts val="935"/>
            </a:pPr>
            <a:r>
              <a:rPr lang="en" sz="2800" dirty="0">
                <a:solidFill>
                  <a:schemeClr val="bg1"/>
                </a:solidFill>
              </a:rPr>
              <a:t>Provide multiple independent estimates of scientific productivity of HWO’s exoplanet imaging instrumentation to guide START and TAG efforts. </a:t>
            </a:r>
          </a:p>
          <a:p>
            <a:pPr marL="342900" indent="-342900">
              <a:buClr>
                <a:schemeClr val="lt1"/>
              </a:buClr>
              <a:buSzPts val="935"/>
            </a:pPr>
            <a:r>
              <a:rPr lang="en" sz="2800" dirty="0">
                <a:solidFill>
                  <a:schemeClr val="bg1"/>
                </a:solidFill>
              </a:rPr>
              <a:t>Standardize astrophysical assumptions and calibrate exposure times/yields</a:t>
            </a:r>
          </a:p>
          <a:p>
            <a:pPr marL="342900" indent="-342900">
              <a:buClr>
                <a:schemeClr val="lt1"/>
              </a:buClr>
              <a:buSzPts val="935"/>
            </a:pPr>
            <a:r>
              <a:rPr lang="en" sz="2800" dirty="0">
                <a:solidFill>
                  <a:schemeClr val="bg1"/>
                </a:solidFill>
              </a:rPr>
              <a:t>Estimate the exoplanet yields obtained via high contrast imaging to:</a:t>
            </a:r>
          </a:p>
          <a:p>
            <a:pPr marL="800100" lvl="1" indent="-342900">
              <a:buClr>
                <a:schemeClr val="lt1"/>
              </a:buClr>
              <a:buSzPts val="935"/>
            </a:pPr>
            <a:r>
              <a:rPr lang="en" dirty="0">
                <a:solidFill>
                  <a:schemeClr val="bg1"/>
                </a:solidFill>
              </a:rPr>
              <a:t>Aid TAG efforts by benchmarking architectures, guiding and identifying key trade studies, and mapping sensitivities to bulk mission parameters</a:t>
            </a:r>
          </a:p>
          <a:p>
            <a:pPr marL="800100" lvl="1" indent="-342900">
              <a:buClr>
                <a:schemeClr val="lt1"/>
              </a:buClr>
              <a:buSzPts val="935"/>
            </a:pPr>
            <a:r>
              <a:rPr lang="en" dirty="0">
                <a:solidFill>
                  <a:schemeClr val="bg1"/>
                </a:solidFill>
              </a:rPr>
              <a:t>Aid START efforts by evaluating yields for different science goals/metrics, informing target selection and survey design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assiopeia-in-stellariu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2" b="3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4" name="Oval 223"/>
          <p:cNvSpPr/>
          <p:nvPr/>
        </p:nvSpPr>
        <p:spPr>
          <a:xfrm>
            <a:off x="5687796" y="1905541"/>
            <a:ext cx="220135" cy="2201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" name="Oval 80"/>
          <p:cNvSpPr/>
          <p:nvPr/>
        </p:nvSpPr>
        <p:spPr>
          <a:xfrm>
            <a:off x="7411830" y="2126971"/>
            <a:ext cx="220135" cy="2201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2" name="Oval 81"/>
          <p:cNvSpPr/>
          <p:nvPr/>
        </p:nvSpPr>
        <p:spPr>
          <a:xfrm>
            <a:off x="5239243" y="3928895"/>
            <a:ext cx="220135" cy="220133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34" name="Group 233"/>
          <p:cNvGrpSpPr/>
          <p:nvPr/>
        </p:nvGrpSpPr>
        <p:grpSpPr>
          <a:xfrm>
            <a:off x="3349352" y="1319710"/>
            <a:ext cx="2361270" cy="1828800"/>
            <a:chOff x="1708621" y="988971"/>
            <a:chExt cx="2361270" cy="1828800"/>
          </a:xfrm>
        </p:grpSpPr>
        <p:pic>
          <p:nvPicPr>
            <p:cNvPr id="29" name="Picture 28" descr="Screen Shot 2017-10-10 at 8.06.3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21" y="988971"/>
              <a:ext cx="1832928" cy="1828800"/>
            </a:xfrm>
            <a:prstGeom prst="rect">
              <a:avLst/>
            </a:prstGeom>
            <a:ln>
              <a:solidFill>
                <a:srgbClr val="FFFF00"/>
              </a:solidFill>
            </a:ln>
            <a:effectLst/>
          </p:spPr>
        </p:pic>
        <p:cxnSp>
          <p:nvCxnSpPr>
            <p:cNvPr id="229" name="Straight Connector 228"/>
            <p:cNvCxnSpPr>
              <a:cxnSpLocks/>
            </p:cNvCxnSpPr>
            <p:nvPr/>
          </p:nvCxnSpPr>
          <p:spPr>
            <a:xfrm flipV="1">
              <a:off x="3564374" y="1655362"/>
              <a:ext cx="505517" cy="110066"/>
            </a:xfrm>
            <a:prstGeom prst="line">
              <a:avLst/>
            </a:prstGeom>
            <a:ln w="1270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7631965" y="1535620"/>
            <a:ext cx="2558269" cy="1828800"/>
            <a:chOff x="5388116" y="1282701"/>
            <a:chExt cx="2558269" cy="1828800"/>
          </a:xfrm>
        </p:grpSpPr>
        <p:pic>
          <p:nvPicPr>
            <p:cNvPr id="31" name="Picture 30" descr="Screen Shot 2017-10-10 at 8.08.1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767" y="1282701"/>
              <a:ext cx="1832618" cy="1828800"/>
            </a:xfrm>
            <a:prstGeom prst="rect">
              <a:avLst/>
            </a:prstGeom>
            <a:ln>
              <a:solidFill>
                <a:srgbClr val="FFFF00"/>
              </a:solidFill>
            </a:ln>
            <a:effectLst/>
          </p:spPr>
        </p:pic>
        <p:cxnSp>
          <p:nvCxnSpPr>
            <p:cNvPr id="89" name="Straight Connector 88"/>
            <p:cNvCxnSpPr>
              <a:stCxn id="81" idx="6"/>
              <a:endCxn id="31" idx="1"/>
            </p:cNvCxnSpPr>
            <p:nvPr/>
          </p:nvCxnSpPr>
          <p:spPr>
            <a:xfrm>
              <a:off x="5388116" y="1984119"/>
              <a:ext cx="725651" cy="212982"/>
            </a:xfrm>
            <a:prstGeom prst="line">
              <a:avLst/>
            </a:prstGeom>
            <a:ln w="1270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2887157" y="4082552"/>
            <a:ext cx="2390999" cy="1895276"/>
            <a:chOff x="2316467" y="3883225"/>
            <a:chExt cx="2390999" cy="1895276"/>
          </a:xfrm>
        </p:grpSpPr>
        <p:pic>
          <p:nvPicPr>
            <p:cNvPr id="30" name="Picture 29" descr="Screen Shot 2017-10-10 at 8.07.06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467" y="3949701"/>
              <a:ext cx="1840561" cy="1828800"/>
            </a:xfrm>
            <a:prstGeom prst="rect">
              <a:avLst/>
            </a:prstGeom>
            <a:ln>
              <a:solidFill>
                <a:srgbClr val="FFFF00"/>
              </a:solidFill>
            </a:ln>
            <a:effectLst/>
          </p:spPr>
        </p:pic>
        <p:cxnSp>
          <p:nvCxnSpPr>
            <p:cNvPr id="90" name="Straight Connector 89"/>
            <p:cNvCxnSpPr>
              <a:cxnSpLocks/>
            </p:cNvCxnSpPr>
            <p:nvPr/>
          </p:nvCxnSpPr>
          <p:spPr>
            <a:xfrm flipH="1">
              <a:off x="4157028" y="3883225"/>
              <a:ext cx="550438" cy="626532"/>
            </a:xfrm>
            <a:prstGeom prst="line">
              <a:avLst/>
            </a:prstGeom>
            <a:ln w="12700" cmpd="sng">
              <a:solidFill>
                <a:srgbClr val="FFF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4D69F7-0C6E-9A40-9A94-5BD13ACAF383}"/>
              </a:ext>
            </a:extLst>
          </p:cNvPr>
          <p:cNvSpPr txBox="1"/>
          <p:nvPr/>
        </p:nvSpPr>
        <p:spPr>
          <a:xfrm>
            <a:off x="0" y="88205"/>
            <a:ext cx="12192000" cy="677108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800" b="1" dirty="0">
                <a:solidFill>
                  <a:schemeClr val="bg1"/>
                </a:solidFill>
                <a:latin typeface="Avenir Heavy"/>
                <a:cs typeface="Avenir Heavy"/>
              </a:rPr>
              <a:t>Exoplanet Yield via Mission Simulation</a:t>
            </a:r>
          </a:p>
        </p:txBody>
      </p:sp>
    </p:spTree>
    <p:extLst>
      <p:ext uri="{BB962C8B-B14F-4D97-AF65-F5344CB8AC3E}">
        <p14:creationId xmlns:p14="http://schemas.microsoft.com/office/powerpoint/2010/main" val="6450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81" grpId="0" animBg="1"/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28D5732-E06A-2F7D-87FA-0C5535F6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1364304" y="1568182"/>
            <a:ext cx="8534400" cy="5153294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457200" lvl="1" indent="-457200">
              <a:spcAft>
                <a:spcPts val="1200"/>
              </a:spcAft>
              <a:buClr>
                <a:srgbClr val="D7D801"/>
              </a:buClr>
              <a:buFont typeface="+mj-lt"/>
              <a:buAutoNum type="arabicPeriod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An exposure time calculator (ETC)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Must be very rapid (~10 billion calculations in a typical yield run)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Must capture the important aspects of planetary systems and reasonable fidelity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Must capture the important aspects of coronagraph performance at reasonable fidelity</a:t>
            </a:r>
          </a:p>
          <a:p>
            <a:pPr marL="457200" lvl="1" indent="-457200">
              <a:spcAft>
                <a:spcPts val="1200"/>
              </a:spcAft>
              <a:buClr>
                <a:srgbClr val="D7D801"/>
              </a:buClr>
              <a:buFont typeface="+mj-lt"/>
              <a:buAutoNum type="arabicPeriod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A completeness calculator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Determines the probability of detecting a planet if that planet exists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Used to prioritize and optimize observations</a:t>
            </a:r>
          </a:p>
          <a:p>
            <a:pPr marL="952485" lvl="2" indent="-342900">
              <a:spcAft>
                <a:spcPts val="1200"/>
              </a:spcAft>
              <a:buClr>
                <a:srgbClr val="D7D801"/>
              </a:buClr>
              <a:buFontTx/>
              <a:buChar char="-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12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  <a:p>
            <a:pPr marL="609585" lvl="2">
              <a:spcAft>
                <a:spcPts val="1200"/>
              </a:spcAft>
              <a:buClr>
                <a:srgbClr val="D7D801"/>
              </a:buClr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b="1" i="1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Completeness and exposure time are connected!</a:t>
            </a:r>
          </a:p>
          <a:p>
            <a:pPr marL="457200" lvl="1" indent="-457200">
              <a:spcAft>
                <a:spcPts val="1800"/>
              </a:spcAft>
              <a:buClr>
                <a:srgbClr val="D7D801"/>
              </a:buClr>
              <a:buFont typeface="+mj-lt"/>
              <a:buAutoNum type="arabicPeriod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086B3D-4790-F241-907F-80EE2A544A59}"/>
              </a:ext>
            </a:extLst>
          </p:cNvPr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The Two Major Components of Yield Calculators</a:t>
            </a:r>
          </a:p>
        </p:txBody>
      </p:sp>
    </p:spTree>
    <p:extLst>
      <p:ext uri="{BB962C8B-B14F-4D97-AF65-F5344CB8AC3E}">
        <p14:creationId xmlns:p14="http://schemas.microsoft.com/office/powerpoint/2010/main" val="167683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28D5732-E06A-2F7D-87FA-0C5535F6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1641647" y="1565099"/>
            <a:ext cx="3108960" cy="3108960"/>
          </a:xfrm>
          <a:prstGeom prst="donu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1624713" y="2816635"/>
            <a:ext cx="801984" cy="584775"/>
            <a:chOff x="100713" y="2639814"/>
            <a:chExt cx="801984" cy="584775"/>
          </a:xfrm>
        </p:grpSpPr>
        <p:sp>
          <p:nvSpPr>
            <p:cNvPr id="65" name="TextBox 64"/>
            <p:cNvSpPr txBox="1"/>
            <p:nvPr/>
          </p:nvSpPr>
          <p:spPr>
            <a:xfrm>
              <a:off x="149108" y="2639814"/>
              <a:ext cx="7094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venir Book"/>
                  <a:cs typeface="Avenir Book"/>
                </a:rPr>
                <a:t>HZ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0800000">
              <a:off x="100713" y="2879419"/>
              <a:ext cx="18288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719817" y="2881007"/>
              <a:ext cx="18288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69"/>
          <p:cNvGrpSpPr/>
          <p:nvPr/>
        </p:nvGrpSpPr>
        <p:grpSpPr>
          <a:xfrm>
            <a:off x="1848955" y="1617179"/>
            <a:ext cx="2698437" cy="2949624"/>
            <a:chOff x="308021" y="1055125"/>
            <a:chExt cx="2698437" cy="2949624"/>
          </a:xfrm>
        </p:grpSpPr>
        <p:grpSp>
          <p:nvGrpSpPr>
            <p:cNvPr id="4" name="Group 97"/>
            <p:cNvGrpSpPr>
              <a:grpSpLocks/>
            </p:cNvGrpSpPr>
            <p:nvPr/>
          </p:nvGrpSpPr>
          <p:grpSpPr bwMode="auto">
            <a:xfrm rot="20883079">
              <a:off x="401289" y="1055120"/>
              <a:ext cx="2574384" cy="2855578"/>
              <a:chOff x="5316982" y="3324902"/>
              <a:chExt cx="2573867" cy="2855578"/>
            </a:xfrm>
          </p:grpSpPr>
          <p:grpSp>
            <p:nvGrpSpPr>
              <p:cNvPr id="5" name="Group 73"/>
              <p:cNvGrpSpPr>
                <a:grpSpLocks/>
              </p:cNvGrpSpPr>
              <p:nvPr/>
            </p:nvGrpSpPr>
            <p:grpSpPr bwMode="auto">
              <a:xfrm>
                <a:off x="6510273" y="3324902"/>
                <a:ext cx="228768" cy="228600"/>
                <a:chOff x="6527207" y="3324902"/>
                <a:chExt cx="228768" cy="228600"/>
              </a:xfrm>
            </p:grpSpPr>
            <p:sp>
              <p:nvSpPr>
                <p:cNvPr id="219" name="Oval 71"/>
                <p:cNvSpPr>
                  <a:spLocks noChangeArrowheads="1"/>
                </p:cNvSpPr>
                <p:nvPr/>
              </p:nvSpPr>
              <p:spPr bwMode="auto">
                <a:xfrm>
                  <a:off x="6527375" y="3324902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20" name="Moon 72"/>
                <p:cNvSpPr>
                  <a:spLocks noChangeArrowheads="1"/>
                </p:cNvSpPr>
                <p:nvPr/>
              </p:nvSpPr>
              <p:spPr bwMode="auto">
                <a:xfrm rot="5400000">
                  <a:off x="6586643" y="3268812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6" name="Group 74"/>
              <p:cNvGrpSpPr>
                <a:grpSpLocks/>
              </p:cNvGrpSpPr>
              <p:nvPr/>
            </p:nvGrpSpPr>
            <p:grpSpPr bwMode="auto">
              <a:xfrm rot="-7093036">
                <a:off x="5505900" y="5540185"/>
                <a:ext cx="228775" cy="228600"/>
                <a:chOff x="6587939" y="3448949"/>
                <a:chExt cx="228775" cy="228600"/>
              </a:xfrm>
            </p:grpSpPr>
            <p:sp>
              <p:nvSpPr>
                <p:cNvPr id="217" name="Oval 75"/>
                <p:cNvSpPr>
                  <a:spLocks noChangeArrowheads="1"/>
                </p:cNvSpPr>
                <p:nvPr/>
              </p:nvSpPr>
              <p:spPr bwMode="auto">
                <a:xfrm>
                  <a:off x="6588114" y="3448949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8" name="Moon 76"/>
                <p:cNvSpPr>
                  <a:spLocks noChangeArrowheads="1"/>
                </p:cNvSpPr>
                <p:nvPr/>
              </p:nvSpPr>
              <p:spPr bwMode="auto">
                <a:xfrm rot="5400000">
                  <a:off x="6647375" y="339287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7" name="Group 77"/>
              <p:cNvGrpSpPr>
                <a:grpSpLocks/>
              </p:cNvGrpSpPr>
              <p:nvPr/>
            </p:nvGrpSpPr>
            <p:grpSpPr bwMode="auto">
              <a:xfrm rot="3032151">
                <a:off x="7585965" y="39073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5" name="Oval 78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6" name="Moon 79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8" name="Group 81"/>
              <p:cNvGrpSpPr>
                <a:grpSpLocks/>
              </p:cNvGrpSpPr>
              <p:nvPr/>
            </p:nvGrpSpPr>
            <p:grpSpPr bwMode="auto">
              <a:xfrm rot="-5400000">
                <a:off x="5316898" y="47201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3" name="Oval 8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4" name="Moon 84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9" name="Group 85"/>
              <p:cNvGrpSpPr>
                <a:grpSpLocks/>
              </p:cNvGrpSpPr>
              <p:nvPr/>
            </p:nvGrpSpPr>
            <p:grpSpPr bwMode="auto">
              <a:xfrm rot="7340920">
                <a:off x="7509765" y="53805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1" name="Oval 86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2" name="Moon 87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0" name="Group 88"/>
              <p:cNvGrpSpPr>
                <a:grpSpLocks/>
              </p:cNvGrpSpPr>
              <p:nvPr/>
            </p:nvGrpSpPr>
            <p:grpSpPr bwMode="auto">
              <a:xfrm rot="-3478088">
                <a:off x="5344540" y="4095089"/>
                <a:ext cx="228768" cy="228600"/>
                <a:chOff x="6710536" y="3626734"/>
                <a:chExt cx="228768" cy="228600"/>
              </a:xfrm>
            </p:grpSpPr>
            <p:sp>
              <p:nvSpPr>
                <p:cNvPr id="209" name="Oval 89"/>
                <p:cNvSpPr>
                  <a:spLocks noChangeArrowheads="1"/>
                </p:cNvSpPr>
                <p:nvPr/>
              </p:nvSpPr>
              <p:spPr bwMode="auto">
                <a:xfrm>
                  <a:off x="6710704" y="3626734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0" name="Moon 90"/>
                <p:cNvSpPr>
                  <a:spLocks noChangeArrowheads="1"/>
                </p:cNvSpPr>
                <p:nvPr/>
              </p:nvSpPr>
              <p:spPr bwMode="auto">
                <a:xfrm rot="5400000">
                  <a:off x="6769972" y="357064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1" name="Group 91"/>
              <p:cNvGrpSpPr>
                <a:grpSpLocks/>
              </p:cNvGrpSpPr>
              <p:nvPr/>
            </p:nvGrpSpPr>
            <p:grpSpPr bwMode="auto">
              <a:xfrm rot="5202747">
                <a:off x="7662165" y="4728633"/>
                <a:ext cx="228768" cy="228600"/>
                <a:chOff x="6680032" y="3543300"/>
                <a:chExt cx="228768" cy="228600"/>
              </a:xfrm>
            </p:grpSpPr>
            <p:sp>
              <p:nvSpPr>
                <p:cNvPr id="207" name="Oval 9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8" name="Moon 93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 rot="10442389">
                <a:off x="6505364" y="5951880"/>
                <a:ext cx="228767" cy="228600"/>
                <a:chOff x="6964169" y="3645495"/>
                <a:chExt cx="228767" cy="228600"/>
              </a:xfrm>
            </p:grpSpPr>
            <p:sp>
              <p:nvSpPr>
                <p:cNvPr id="205" name="Oval 95"/>
                <p:cNvSpPr>
                  <a:spLocks noChangeArrowheads="1"/>
                </p:cNvSpPr>
                <p:nvPr/>
              </p:nvSpPr>
              <p:spPr bwMode="auto">
                <a:xfrm>
                  <a:off x="6964336" y="3645495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6" name="Moon 96"/>
                <p:cNvSpPr>
                  <a:spLocks noChangeArrowheads="1"/>
                </p:cNvSpPr>
                <p:nvPr/>
              </p:nvSpPr>
              <p:spPr bwMode="auto">
                <a:xfrm rot="5400000">
                  <a:off x="7023605" y="358940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3" name="Group 97"/>
            <p:cNvGrpSpPr>
              <a:grpSpLocks/>
            </p:cNvGrpSpPr>
            <p:nvPr/>
          </p:nvGrpSpPr>
          <p:grpSpPr bwMode="auto">
            <a:xfrm rot="3865459" flipH="1">
              <a:off x="308626" y="1306907"/>
              <a:ext cx="2697231" cy="2698435"/>
              <a:chOff x="5257715" y="3543300"/>
              <a:chExt cx="2696688" cy="2698435"/>
            </a:xfrm>
          </p:grpSpPr>
          <p:grpSp>
            <p:nvGrpSpPr>
              <p:cNvPr id="14" name="Group 73"/>
              <p:cNvGrpSpPr>
                <a:grpSpLocks/>
              </p:cNvGrpSpPr>
              <p:nvPr/>
            </p:nvGrpSpPr>
            <p:grpSpPr bwMode="auto">
              <a:xfrm>
                <a:off x="6663098" y="3543300"/>
                <a:ext cx="228768" cy="228600"/>
                <a:chOff x="6680032" y="3543300"/>
                <a:chExt cx="228768" cy="228600"/>
              </a:xfrm>
            </p:grpSpPr>
            <p:sp>
              <p:nvSpPr>
                <p:cNvPr id="195" name="Oval 71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6" name="Moon 72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5" name="Group 74"/>
              <p:cNvGrpSpPr>
                <a:grpSpLocks/>
              </p:cNvGrpSpPr>
              <p:nvPr/>
            </p:nvGrpSpPr>
            <p:grpSpPr bwMode="auto">
              <a:xfrm rot="-7093036">
                <a:off x="5545498" y="5414433"/>
                <a:ext cx="228768" cy="228600"/>
                <a:chOff x="6680032" y="3543300"/>
                <a:chExt cx="228768" cy="228600"/>
              </a:xfrm>
            </p:grpSpPr>
            <p:sp>
              <p:nvSpPr>
                <p:cNvPr id="193" name="Oval 75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4" name="Moon 76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6" name="Group 77"/>
              <p:cNvGrpSpPr>
                <a:grpSpLocks/>
              </p:cNvGrpSpPr>
              <p:nvPr/>
            </p:nvGrpSpPr>
            <p:grpSpPr bwMode="auto">
              <a:xfrm rot="3032151">
                <a:off x="7585965" y="3907367"/>
                <a:ext cx="228768" cy="228600"/>
                <a:chOff x="6680032" y="3543300"/>
                <a:chExt cx="228768" cy="228600"/>
              </a:xfrm>
            </p:grpSpPr>
            <p:sp>
              <p:nvSpPr>
                <p:cNvPr id="191" name="Oval 78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2" name="Moon 79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7" name="Group 81"/>
              <p:cNvGrpSpPr>
                <a:grpSpLocks/>
              </p:cNvGrpSpPr>
              <p:nvPr/>
            </p:nvGrpSpPr>
            <p:grpSpPr bwMode="auto">
              <a:xfrm rot="-5400000">
                <a:off x="5316898" y="4720167"/>
                <a:ext cx="228768" cy="228600"/>
                <a:chOff x="6680032" y="3543300"/>
                <a:chExt cx="228768" cy="228600"/>
              </a:xfrm>
            </p:grpSpPr>
            <p:sp>
              <p:nvSpPr>
                <p:cNvPr id="189" name="Oval 8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0" name="Moon 84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8" name="Group 85"/>
              <p:cNvGrpSpPr>
                <a:grpSpLocks/>
              </p:cNvGrpSpPr>
              <p:nvPr/>
            </p:nvGrpSpPr>
            <p:grpSpPr bwMode="auto">
              <a:xfrm rot="7340920">
                <a:off x="7725720" y="5371057"/>
                <a:ext cx="228766" cy="228600"/>
                <a:chOff x="6556445" y="3365943"/>
                <a:chExt cx="228766" cy="228600"/>
              </a:xfrm>
            </p:grpSpPr>
            <p:sp>
              <p:nvSpPr>
                <p:cNvPr id="187" name="Oval 86"/>
                <p:cNvSpPr>
                  <a:spLocks noChangeArrowheads="1"/>
                </p:cNvSpPr>
                <p:nvPr/>
              </p:nvSpPr>
              <p:spPr bwMode="auto">
                <a:xfrm>
                  <a:off x="6556611" y="3365943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8" name="Moon 87"/>
                <p:cNvSpPr>
                  <a:spLocks noChangeArrowheads="1"/>
                </p:cNvSpPr>
                <p:nvPr/>
              </p:nvSpPr>
              <p:spPr bwMode="auto">
                <a:xfrm rot="5400000">
                  <a:off x="6615881" y="3309853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9" name="Group 88"/>
              <p:cNvGrpSpPr>
                <a:grpSpLocks/>
              </p:cNvGrpSpPr>
              <p:nvPr/>
            </p:nvGrpSpPr>
            <p:grpSpPr bwMode="auto">
              <a:xfrm rot="-3478088">
                <a:off x="5257631" y="4076700"/>
                <a:ext cx="228768" cy="228600"/>
                <a:chOff x="6680032" y="3543300"/>
                <a:chExt cx="228768" cy="228600"/>
              </a:xfrm>
            </p:grpSpPr>
            <p:sp>
              <p:nvSpPr>
                <p:cNvPr id="185" name="Oval 89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6" name="Moon 90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20" name="Group 91"/>
              <p:cNvGrpSpPr>
                <a:grpSpLocks/>
              </p:cNvGrpSpPr>
              <p:nvPr/>
            </p:nvGrpSpPr>
            <p:grpSpPr bwMode="auto">
              <a:xfrm rot="5202747">
                <a:off x="7662165" y="4728633"/>
                <a:ext cx="228768" cy="228600"/>
                <a:chOff x="6680032" y="3543300"/>
                <a:chExt cx="228768" cy="228600"/>
              </a:xfrm>
            </p:grpSpPr>
            <p:sp>
              <p:nvSpPr>
                <p:cNvPr id="183" name="Oval 9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4" name="Moon 93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21" name="Group 94"/>
              <p:cNvGrpSpPr>
                <a:grpSpLocks/>
              </p:cNvGrpSpPr>
              <p:nvPr/>
            </p:nvGrpSpPr>
            <p:grpSpPr bwMode="auto">
              <a:xfrm rot="10442389">
                <a:off x="6492278" y="6013135"/>
                <a:ext cx="228768" cy="228600"/>
                <a:chOff x="6983522" y="3585964"/>
                <a:chExt cx="228768" cy="228600"/>
              </a:xfrm>
            </p:grpSpPr>
            <p:sp>
              <p:nvSpPr>
                <p:cNvPr id="181" name="Oval 95"/>
                <p:cNvSpPr>
                  <a:spLocks noChangeArrowheads="1"/>
                </p:cNvSpPr>
                <p:nvPr/>
              </p:nvSpPr>
              <p:spPr bwMode="auto">
                <a:xfrm>
                  <a:off x="6983690" y="3585964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2" name="Moon 96"/>
                <p:cNvSpPr>
                  <a:spLocks noChangeArrowheads="1"/>
                </p:cNvSpPr>
                <p:nvPr/>
              </p:nvSpPr>
              <p:spPr bwMode="auto">
                <a:xfrm rot="5400000">
                  <a:off x="7042958" y="352987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</p:grpSp>
      </p:grpSp>
      <p:sp>
        <p:nvSpPr>
          <p:cNvPr id="221" name="5-Point Star 220"/>
          <p:cNvSpPr/>
          <p:nvPr/>
        </p:nvSpPr>
        <p:spPr>
          <a:xfrm>
            <a:off x="3053292" y="2986932"/>
            <a:ext cx="274320" cy="27432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8"/>
          <p:cNvGrpSpPr/>
          <p:nvPr/>
        </p:nvGrpSpPr>
        <p:grpSpPr>
          <a:xfrm>
            <a:off x="1416780" y="2668932"/>
            <a:ext cx="7116485" cy="914401"/>
            <a:chOff x="1407487" y="3630801"/>
            <a:chExt cx="7734926" cy="914400"/>
          </a:xfrm>
        </p:grpSpPr>
        <p:sp>
          <p:nvSpPr>
            <p:cNvPr id="226" name="Rectangle 225"/>
            <p:cNvSpPr/>
            <p:nvPr/>
          </p:nvSpPr>
          <p:spPr>
            <a:xfrm>
              <a:off x="1407487" y="3630801"/>
              <a:ext cx="7734926" cy="914400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venir Book"/>
                <a:cs typeface="Avenir Book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93308" y="3825500"/>
              <a:ext cx="1244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  <a:latin typeface="Avenir Book"/>
                  <a:cs typeface="Avenir Book"/>
                </a:rPr>
                <a:t>IWA</a:t>
              </a:r>
            </a:p>
          </p:txBody>
        </p:sp>
      </p:grp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23" name="Group 74"/>
          <p:cNvGrpSpPr/>
          <p:nvPr/>
        </p:nvGrpSpPr>
        <p:grpSpPr>
          <a:xfrm>
            <a:off x="1616694" y="892140"/>
            <a:ext cx="3350113" cy="3858793"/>
            <a:chOff x="92693" y="698385"/>
            <a:chExt cx="3350113" cy="3858794"/>
          </a:xfrm>
        </p:grpSpPr>
        <p:grpSp>
          <p:nvGrpSpPr>
            <p:cNvPr id="24" name="Group 147"/>
            <p:cNvGrpSpPr/>
            <p:nvPr/>
          </p:nvGrpSpPr>
          <p:grpSpPr>
            <a:xfrm flipH="1">
              <a:off x="150966" y="1265339"/>
              <a:ext cx="3291840" cy="3291840"/>
              <a:chOff x="5194300" y="1597660"/>
              <a:chExt cx="3291840" cy="3291840"/>
            </a:xfrm>
          </p:grpSpPr>
          <p:sp>
            <p:nvSpPr>
              <p:cNvPr id="86" name="Block Arc 85"/>
              <p:cNvSpPr>
                <a:spLocks noChangeAspect="1"/>
              </p:cNvSpPr>
              <p:nvPr/>
            </p:nvSpPr>
            <p:spPr>
              <a:xfrm rot="16200000">
                <a:off x="5194300" y="1597660"/>
                <a:ext cx="3291840" cy="3291840"/>
              </a:xfrm>
              <a:prstGeom prst="blockArc">
                <a:avLst>
                  <a:gd name="adj1" fmla="val 11904324"/>
                  <a:gd name="adj2" fmla="val 20643276"/>
                  <a:gd name="adj3" fmla="val 29778"/>
                </a:avLst>
              </a:prstGeom>
              <a:solidFill>
                <a:schemeClr val="tx1">
                  <a:alpha val="6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537201" y="1932632"/>
                <a:ext cx="10286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  <a:latin typeface="Avenir Book"/>
                    <a:cs typeface="Avenir Book"/>
                  </a:rPr>
                  <a:t>Too faint</a:t>
                </a:r>
              </a:p>
            </p:txBody>
          </p:sp>
        </p:grpSp>
        <p:grpSp>
          <p:nvGrpSpPr>
            <p:cNvPr id="25" name="Group 148"/>
            <p:cNvGrpSpPr/>
            <p:nvPr/>
          </p:nvGrpSpPr>
          <p:grpSpPr>
            <a:xfrm flipH="1">
              <a:off x="92693" y="698385"/>
              <a:ext cx="3291840" cy="3651208"/>
              <a:chOff x="5465989" y="1156746"/>
              <a:chExt cx="3291840" cy="3651208"/>
            </a:xfrm>
          </p:grpSpPr>
          <p:grpSp>
            <p:nvGrpSpPr>
              <p:cNvPr id="26" name="Group 144"/>
              <p:cNvGrpSpPr/>
              <p:nvPr/>
            </p:nvGrpSpPr>
            <p:grpSpPr>
              <a:xfrm rot="21228567">
                <a:off x="5465989" y="1516114"/>
                <a:ext cx="3291840" cy="3291840"/>
                <a:chOff x="5318609" y="928517"/>
                <a:chExt cx="3291840" cy="3291840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 rot="10800000" flipV="1">
                  <a:off x="6350000" y="952500"/>
                  <a:ext cx="349250" cy="10160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Arc 84"/>
                <p:cNvSpPr/>
                <p:nvPr/>
              </p:nvSpPr>
              <p:spPr>
                <a:xfrm rot="21026260">
                  <a:off x="5318609" y="928517"/>
                  <a:ext cx="3291840" cy="3291840"/>
                </a:xfrm>
                <a:prstGeom prst="arc">
                  <a:avLst>
                    <a:gd name="adj1" fmla="val 16200000"/>
                    <a:gd name="adj2" fmla="val 17652537"/>
                  </a:avLst>
                </a:prstGeom>
                <a:ln w="762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 rot="21246931">
                <a:off x="7060462" y="1156746"/>
                <a:ext cx="1028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400" b="1" i="1" dirty="0" err="1">
                    <a:solidFill>
                      <a:srgbClr val="FF0000"/>
                    </a:solidFill>
                    <a:latin typeface="Symbol" charset="2"/>
                    <a:cs typeface="Symbol" charset="2"/>
                  </a:rPr>
                  <a:t>t</a:t>
                </a:r>
                <a:endParaRPr lang="en-US" sz="3400" b="1" baseline="-25000" dirty="0">
                  <a:solidFill>
                    <a:srgbClr val="FF0000"/>
                  </a:solidFill>
                  <a:latin typeface="Avenir Book"/>
                  <a:cs typeface="Avenir Book"/>
                </a:endParaRPr>
              </a:p>
            </p:txBody>
          </p:sp>
        </p:grpSp>
      </p:grp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1899881" y="4925337"/>
            <a:ext cx="8534400" cy="1775051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341305" lvl="1" indent="-341305">
              <a:spcAft>
                <a:spcPts val="12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Completeness, C = the chance of observing a given planet around a given star if that planet exists (Brown 2004)</a:t>
            </a:r>
          </a:p>
          <a:p>
            <a:pPr marL="341305" lvl="1" indent="-341305">
              <a:spcAft>
                <a:spcPts val="12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Yield = </a:t>
            </a:r>
            <a:r>
              <a:rPr lang="en-US" sz="2000" i="1" dirty="0" err="1">
                <a:solidFill>
                  <a:schemeClr val="bg1"/>
                </a:solidFill>
                <a:latin typeface="Symbol" charset="2"/>
                <a:ea typeface="Avenir Book" pitchFamily="-107" charset="0"/>
                <a:cs typeface="Symbol" charset="2"/>
              </a:rPr>
              <a:t>h</a:t>
            </a:r>
            <a:r>
              <a:rPr lang="en-US" sz="2000" baseline="-25000" dirty="0" err="1">
                <a:solidFill>
                  <a:schemeClr val="bg1"/>
                </a:solidFill>
                <a:latin typeface="Times New Roman"/>
                <a:ea typeface="Avenir Book" pitchFamily="-107" charset="0"/>
                <a:cs typeface="Times New Roman"/>
              </a:rPr>
              <a:t>Earth</a:t>
            </a:r>
            <a:r>
              <a:rPr lang="en-US" sz="2000" baseline="-25000" dirty="0">
                <a:solidFill>
                  <a:schemeClr val="bg1"/>
                </a:solidFill>
                <a:latin typeface="Times New Roman"/>
                <a:ea typeface="Avenir Book" pitchFamily="-107" charset="0"/>
                <a:cs typeface="Times New Roman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Symbol" charset="2"/>
                <a:ea typeface="Avenir Book" pitchFamily="-107" charset="0"/>
                <a:cs typeface="Symbol" charset="2"/>
              </a:rPr>
              <a:t>S</a:t>
            </a:r>
            <a:r>
              <a:rPr lang="en-US" sz="1000" dirty="0">
                <a:solidFill>
                  <a:schemeClr val="bg1"/>
                </a:solidFill>
                <a:latin typeface="Symbol" charset="2"/>
                <a:ea typeface="Avenir Book" pitchFamily="-107" charset="0"/>
                <a:cs typeface="Symbol" charset="2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C</a:t>
            </a:r>
          </a:p>
          <a:p>
            <a:pPr marL="341305" lvl="1" indent="-341305">
              <a:spcAft>
                <a:spcPts val="12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Calculated via a Monte Carlo simulation with synthetic planets</a:t>
            </a:r>
          </a:p>
          <a:p>
            <a:pPr marL="341305" lvl="1" indent="-341305">
              <a:spcAft>
                <a:spcPts val="18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  <a:p>
            <a:pPr marL="341305" lvl="1" indent="-341305">
              <a:spcAft>
                <a:spcPts val="18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086B3D-4790-F241-907F-80EE2A544A59}"/>
              </a:ext>
            </a:extLst>
          </p:cNvPr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Exoplanet Yield &amp; Completeness</a:t>
            </a:r>
          </a:p>
        </p:txBody>
      </p:sp>
      <p:pic>
        <p:nvPicPr>
          <p:cNvPr id="78" name="Picture 77" descr="Screen Shot 2017-04-19 at 11.48.34 PM.gif">
            <a:extLst>
              <a:ext uri="{FF2B5EF4-FFF2-40B4-BE49-F238E27FC236}">
                <a16:creationId xmlns:a16="http://schemas.microsoft.com/office/drawing/2014/main" id="{FE27510E-2C7C-D741-9A78-1E1B1295E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928" flipH="1">
            <a:off x="7386481" y="2343213"/>
            <a:ext cx="2746563" cy="12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45650-3B32-83F8-38F2-4D904798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2856" b="51511"/>
          <a:stretch>
            <a:fillRect/>
          </a:stretch>
        </p:blipFill>
        <p:spPr>
          <a:xfrm>
            <a:off x="1574799" y="2048938"/>
            <a:ext cx="5014463" cy="361230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rcRect l="52526"/>
          <a:stretch>
            <a:fillRect/>
          </a:stretch>
        </p:blipFill>
        <p:spPr>
          <a:xfrm>
            <a:off x="6964949" y="2048938"/>
            <a:ext cx="3451727" cy="3651540"/>
          </a:xfrm>
          <a:prstGeom prst="rect">
            <a:avLst/>
          </a:prstGeom>
        </p:spPr>
      </p:pic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459825" y="5868597"/>
            <a:ext cx="7306475" cy="715083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  <a:round/>
            <a:headEnd/>
            <a:tailEnd/>
          </a:ln>
        </p:spPr>
        <p:txBody>
          <a:bodyPr lIns="91440" tIns="46800" rIns="91440" bIns="46800">
            <a:prstTxWarp prst="textNoShape">
              <a:avLst/>
            </a:prstTxWarp>
          </a:bodyPr>
          <a:lstStyle/>
          <a:p>
            <a:pPr marL="0" lvl="1" indent="1588" algn="ctr">
              <a:spcAft>
                <a:spcPts val="1200"/>
              </a:spcAft>
              <a:buClr>
                <a:srgbClr val="CCFFCC"/>
              </a:buClr>
              <a:tabLst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2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Optimally distributing exposure time can potentially double yield</a:t>
            </a:r>
          </a:p>
          <a:p>
            <a:pPr marL="341305" lvl="1" indent="-341305" algn="ctr">
              <a:spcAft>
                <a:spcPts val="1800"/>
              </a:spcAft>
              <a:buClr>
                <a:srgbClr val="CCFFCC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2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74801" y="1387505"/>
            <a:ext cx="898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lack" panose="02000503020000020003" pitchFamily="2" charset="0"/>
                <a:cs typeface="Avenir Book"/>
              </a:rPr>
              <a:t>Optimized Exposure Times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5522F-3CE6-5548-AEE2-D2B40A80FAE1}"/>
              </a:ext>
            </a:extLst>
          </p:cNvPr>
          <p:cNvSpPr txBox="1"/>
          <p:nvPr/>
        </p:nvSpPr>
        <p:spPr>
          <a:xfrm>
            <a:off x="0" y="88205"/>
            <a:ext cx="12192000" cy="677108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800" b="1" dirty="0">
                <a:solidFill>
                  <a:schemeClr val="bg1"/>
                </a:solidFill>
                <a:latin typeface="Avenir Heavy"/>
                <a:cs typeface="Avenir Heavy"/>
              </a:rPr>
              <a:t>Maximizing Yield by Optimizing Observations</a:t>
            </a:r>
          </a:p>
        </p:txBody>
      </p:sp>
    </p:spTree>
    <p:extLst>
      <p:ext uri="{BB962C8B-B14F-4D97-AF65-F5344CB8AC3E}">
        <p14:creationId xmlns:p14="http://schemas.microsoft.com/office/powerpoint/2010/main" val="2687229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7806BF-3374-4819-8595-415593F53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31092" y="6497479"/>
            <a:ext cx="2133600" cy="365125"/>
          </a:xfrm>
        </p:spPr>
        <p:txBody>
          <a:bodyPr/>
          <a:lstStyle/>
          <a:p>
            <a:fld id="{662174F0-2F1A-DE45-A105-6A20AE444E2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Optimization Helps Prevent Ignorant Decisions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7149" y="6090528"/>
            <a:ext cx="8254916" cy="707886"/>
          </a:xfrm>
          <a:prstGeom prst="rect">
            <a:avLst/>
          </a:prstGeom>
          <a:solidFill>
            <a:schemeClr val="tx1">
              <a:alpha val="42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Book"/>
                <a:cs typeface="Avenir Book"/>
              </a:rPr>
              <a:t>Optimizing the observation plan is </a:t>
            </a:r>
            <a:r>
              <a:rPr lang="en-US" sz="2000" b="1" dirty="0">
                <a:solidFill>
                  <a:schemeClr val="bg1"/>
                </a:solidFill>
                <a:latin typeface="Avenir Heavy"/>
                <a:cs typeface="Avenir Heavy"/>
              </a:rPr>
              <a:t>critical</a:t>
            </a:r>
            <a:r>
              <a:rPr lang="en-US" sz="2000" b="1" dirty="0">
                <a:solidFill>
                  <a:schemeClr val="bg1"/>
                </a:solidFill>
                <a:latin typeface="Avenir Book"/>
                <a:cs typeface="Avenir Book"/>
              </a:rPr>
              <a:t> to yield estimates, as it ensures that we are always playing to the strengths of the mission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r="50679"/>
          <a:stretch>
            <a:fillRect/>
          </a:stretch>
        </p:blipFill>
        <p:spPr>
          <a:xfrm>
            <a:off x="1981207" y="2058056"/>
            <a:ext cx="3742552" cy="3896129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50348"/>
          <a:stretch>
            <a:fillRect/>
          </a:stretch>
        </p:blipFill>
        <p:spPr>
          <a:xfrm>
            <a:off x="6222968" y="2058055"/>
            <a:ext cx="3767699" cy="3896128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945467" y="4470400"/>
            <a:ext cx="1168400" cy="3217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8365067" y="4470400"/>
            <a:ext cx="1168400" cy="3217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/>
          <p:cNvSpPr txBox="1"/>
          <p:nvPr/>
        </p:nvSpPr>
        <p:spPr>
          <a:xfrm>
            <a:off x="1981208" y="1579687"/>
            <a:ext cx="374255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3175" cmpd="sng">
                  <a:noFill/>
                </a:ln>
                <a:solidFill>
                  <a:schemeClr val="bg1"/>
                </a:solidFill>
                <a:latin typeface="Avenir Black"/>
                <a:cs typeface="Avenir Black"/>
              </a:rPr>
              <a:t>IWA = </a:t>
            </a:r>
            <a:r>
              <a:rPr lang="en-US" sz="3200" b="1" dirty="0">
                <a:ln w="3175" cmpd="sng">
                  <a:noFill/>
                </a:ln>
                <a:solidFill>
                  <a:schemeClr val="bg1"/>
                </a:solidFill>
                <a:latin typeface="Symbol" charset="2"/>
                <a:cs typeface="Symbol" charset="2"/>
              </a:rPr>
              <a:t>l</a:t>
            </a:r>
            <a:r>
              <a:rPr lang="en-US" sz="3200" dirty="0">
                <a:ln w="3175" cmpd="sng">
                  <a:noFill/>
                </a:ln>
                <a:solidFill>
                  <a:schemeClr val="bg1"/>
                </a:solidFill>
                <a:latin typeface="Avenir Black"/>
                <a:cs typeface="Avenir Black"/>
              </a:rPr>
              <a:t>/D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2968" y="1579687"/>
            <a:ext cx="374255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3175" cmpd="sng">
                  <a:noFill/>
                </a:ln>
                <a:solidFill>
                  <a:schemeClr val="bg1"/>
                </a:solidFill>
                <a:latin typeface="Avenir Black"/>
                <a:cs typeface="Avenir Black"/>
              </a:rPr>
              <a:t>IWA = 4</a:t>
            </a:r>
            <a:r>
              <a:rPr lang="en-US" sz="3200" b="1" dirty="0">
                <a:ln w="3175" cmpd="sng">
                  <a:noFill/>
                </a:ln>
                <a:solidFill>
                  <a:schemeClr val="bg1"/>
                </a:solidFill>
                <a:latin typeface="Symbol" charset="2"/>
                <a:cs typeface="Symbol" charset="2"/>
              </a:rPr>
              <a:t>l</a:t>
            </a:r>
            <a:r>
              <a:rPr lang="en-US" sz="3200" dirty="0">
                <a:ln w="3175" cmpd="sng">
                  <a:noFill/>
                </a:ln>
                <a:solidFill>
                  <a:schemeClr val="bg1"/>
                </a:solidFill>
                <a:latin typeface="Avenir Black"/>
                <a:cs typeface="Avenir Black"/>
              </a:rPr>
              <a:t>/D</a:t>
            </a:r>
          </a:p>
        </p:txBody>
      </p:sp>
    </p:spTree>
    <p:extLst>
      <p:ext uri="{BB962C8B-B14F-4D97-AF65-F5344CB8AC3E}">
        <p14:creationId xmlns:p14="http://schemas.microsoft.com/office/powerpoint/2010/main" val="2141619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679F214-B81F-EC71-612D-4E2FEA1AC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1641647" y="1717499"/>
            <a:ext cx="3108960" cy="3108960"/>
          </a:xfrm>
          <a:prstGeom prst="donu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1624713" y="2969034"/>
            <a:ext cx="801984" cy="584775"/>
            <a:chOff x="100713" y="2639814"/>
            <a:chExt cx="801984" cy="584775"/>
          </a:xfrm>
        </p:grpSpPr>
        <p:sp>
          <p:nvSpPr>
            <p:cNvPr id="65" name="TextBox 64"/>
            <p:cNvSpPr txBox="1"/>
            <p:nvPr/>
          </p:nvSpPr>
          <p:spPr>
            <a:xfrm>
              <a:off x="149108" y="2639814"/>
              <a:ext cx="7094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venir Book"/>
                  <a:cs typeface="Avenir Book"/>
                </a:rPr>
                <a:t>HZ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0800000">
              <a:off x="100713" y="2879419"/>
              <a:ext cx="18288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719817" y="2881007"/>
              <a:ext cx="18288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69"/>
          <p:cNvGrpSpPr/>
          <p:nvPr/>
        </p:nvGrpSpPr>
        <p:grpSpPr>
          <a:xfrm>
            <a:off x="1848955" y="1769577"/>
            <a:ext cx="2698437" cy="2949624"/>
            <a:chOff x="308021" y="1055125"/>
            <a:chExt cx="2698437" cy="2949624"/>
          </a:xfrm>
        </p:grpSpPr>
        <p:grpSp>
          <p:nvGrpSpPr>
            <p:cNvPr id="4" name="Group 97"/>
            <p:cNvGrpSpPr>
              <a:grpSpLocks/>
            </p:cNvGrpSpPr>
            <p:nvPr/>
          </p:nvGrpSpPr>
          <p:grpSpPr bwMode="auto">
            <a:xfrm rot="20883079">
              <a:off x="401289" y="1055120"/>
              <a:ext cx="2574384" cy="2855578"/>
              <a:chOff x="5316982" y="3324902"/>
              <a:chExt cx="2573867" cy="2855578"/>
            </a:xfrm>
          </p:grpSpPr>
          <p:grpSp>
            <p:nvGrpSpPr>
              <p:cNvPr id="5" name="Group 73"/>
              <p:cNvGrpSpPr>
                <a:grpSpLocks/>
              </p:cNvGrpSpPr>
              <p:nvPr/>
            </p:nvGrpSpPr>
            <p:grpSpPr bwMode="auto">
              <a:xfrm>
                <a:off x="6510273" y="3324902"/>
                <a:ext cx="228768" cy="228600"/>
                <a:chOff x="6527207" y="3324902"/>
                <a:chExt cx="228768" cy="228600"/>
              </a:xfrm>
            </p:grpSpPr>
            <p:sp>
              <p:nvSpPr>
                <p:cNvPr id="219" name="Oval 71"/>
                <p:cNvSpPr>
                  <a:spLocks noChangeArrowheads="1"/>
                </p:cNvSpPr>
                <p:nvPr/>
              </p:nvSpPr>
              <p:spPr bwMode="auto">
                <a:xfrm>
                  <a:off x="6527375" y="3324902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20" name="Moon 72"/>
                <p:cNvSpPr>
                  <a:spLocks noChangeArrowheads="1"/>
                </p:cNvSpPr>
                <p:nvPr/>
              </p:nvSpPr>
              <p:spPr bwMode="auto">
                <a:xfrm rot="5400000">
                  <a:off x="6586643" y="3268812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6" name="Group 74"/>
              <p:cNvGrpSpPr>
                <a:grpSpLocks/>
              </p:cNvGrpSpPr>
              <p:nvPr/>
            </p:nvGrpSpPr>
            <p:grpSpPr bwMode="auto">
              <a:xfrm rot="-7093036">
                <a:off x="5505900" y="5540185"/>
                <a:ext cx="228775" cy="228600"/>
                <a:chOff x="6587939" y="3448949"/>
                <a:chExt cx="228775" cy="228600"/>
              </a:xfrm>
            </p:grpSpPr>
            <p:sp>
              <p:nvSpPr>
                <p:cNvPr id="217" name="Oval 75"/>
                <p:cNvSpPr>
                  <a:spLocks noChangeArrowheads="1"/>
                </p:cNvSpPr>
                <p:nvPr/>
              </p:nvSpPr>
              <p:spPr bwMode="auto">
                <a:xfrm>
                  <a:off x="6588114" y="3448949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8" name="Moon 76"/>
                <p:cNvSpPr>
                  <a:spLocks noChangeArrowheads="1"/>
                </p:cNvSpPr>
                <p:nvPr/>
              </p:nvSpPr>
              <p:spPr bwMode="auto">
                <a:xfrm rot="5400000">
                  <a:off x="6647375" y="339287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7" name="Group 77"/>
              <p:cNvGrpSpPr>
                <a:grpSpLocks/>
              </p:cNvGrpSpPr>
              <p:nvPr/>
            </p:nvGrpSpPr>
            <p:grpSpPr bwMode="auto">
              <a:xfrm rot="3032151">
                <a:off x="7585965" y="39073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5" name="Oval 78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6" name="Moon 79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8" name="Group 81"/>
              <p:cNvGrpSpPr>
                <a:grpSpLocks/>
              </p:cNvGrpSpPr>
              <p:nvPr/>
            </p:nvGrpSpPr>
            <p:grpSpPr bwMode="auto">
              <a:xfrm rot="-5400000">
                <a:off x="5316898" y="47201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3" name="Oval 8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4" name="Moon 84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9" name="Group 85"/>
              <p:cNvGrpSpPr>
                <a:grpSpLocks/>
              </p:cNvGrpSpPr>
              <p:nvPr/>
            </p:nvGrpSpPr>
            <p:grpSpPr bwMode="auto">
              <a:xfrm rot="7340920">
                <a:off x="7509765" y="5380567"/>
                <a:ext cx="228768" cy="228600"/>
                <a:chOff x="6680032" y="3543300"/>
                <a:chExt cx="228768" cy="228600"/>
              </a:xfrm>
            </p:grpSpPr>
            <p:sp>
              <p:nvSpPr>
                <p:cNvPr id="211" name="Oval 86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2" name="Moon 87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0" name="Group 88"/>
              <p:cNvGrpSpPr>
                <a:grpSpLocks/>
              </p:cNvGrpSpPr>
              <p:nvPr/>
            </p:nvGrpSpPr>
            <p:grpSpPr bwMode="auto">
              <a:xfrm rot="-3478088">
                <a:off x="5344540" y="4095089"/>
                <a:ext cx="228768" cy="228600"/>
                <a:chOff x="6710536" y="3626734"/>
                <a:chExt cx="228768" cy="228600"/>
              </a:xfrm>
            </p:grpSpPr>
            <p:sp>
              <p:nvSpPr>
                <p:cNvPr id="209" name="Oval 89"/>
                <p:cNvSpPr>
                  <a:spLocks noChangeArrowheads="1"/>
                </p:cNvSpPr>
                <p:nvPr/>
              </p:nvSpPr>
              <p:spPr bwMode="auto">
                <a:xfrm>
                  <a:off x="6710704" y="3626734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10" name="Moon 90"/>
                <p:cNvSpPr>
                  <a:spLocks noChangeArrowheads="1"/>
                </p:cNvSpPr>
                <p:nvPr/>
              </p:nvSpPr>
              <p:spPr bwMode="auto">
                <a:xfrm rot="5400000">
                  <a:off x="6769972" y="357064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1" name="Group 91"/>
              <p:cNvGrpSpPr>
                <a:grpSpLocks/>
              </p:cNvGrpSpPr>
              <p:nvPr/>
            </p:nvGrpSpPr>
            <p:grpSpPr bwMode="auto">
              <a:xfrm rot="5202747">
                <a:off x="7662165" y="4728633"/>
                <a:ext cx="228768" cy="228600"/>
                <a:chOff x="6680032" y="3543300"/>
                <a:chExt cx="228768" cy="228600"/>
              </a:xfrm>
            </p:grpSpPr>
            <p:sp>
              <p:nvSpPr>
                <p:cNvPr id="207" name="Oval 9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8" name="Moon 93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2" name="Group 94"/>
              <p:cNvGrpSpPr>
                <a:grpSpLocks/>
              </p:cNvGrpSpPr>
              <p:nvPr/>
            </p:nvGrpSpPr>
            <p:grpSpPr bwMode="auto">
              <a:xfrm rot="10442389">
                <a:off x="6505364" y="5951880"/>
                <a:ext cx="228767" cy="228600"/>
                <a:chOff x="6964169" y="3645495"/>
                <a:chExt cx="228767" cy="228600"/>
              </a:xfrm>
            </p:grpSpPr>
            <p:sp>
              <p:nvSpPr>
                <p:cNvPr id="205" name="Oval 95"/>
                <p:cNvSpPr>
                  <a:spLocks noChangeArrowheads="1"/>
                </p:cNvSpPr>
                <p:nvPr/>
              </p:nvSpPr>
              <p:spPr bwMode="auto">
                <a:xfrm>
                  <a:off x="6964336" y="3645495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6" name="Moon 96"/>
                <p:cNvSpPr>
                  <a:spLocks noChangeArrowheads="1"/>
                </p:cNvSpPr>
                <p:nvPr/>
              </p:nvSpPr>
              <p:spPr bwMode="auto">
                <a:xfrm rot="5400000">
                  <a:off x="7023605" y="358940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</p:grpSp>
        <p:grpSp>
          <p:nvGrpSpPr>
            <p:cNvPr id="13" name="Group 97"/>
            <p:cNvGrpSpPr>
              <a:grpSpLocks/>
            </p:cNvGrpSpPr>
            <p:nvPr/>
          </p:nvGrpSpPr>
          <p:grpSpPr bwMode="auto">
            <a:xfrm rot="3865459" flipH="1">
              <a:off x="308626" y="1306907"/>
              <a:ext cx="2697231" cy="2698435"/>
              <a:chOff x="5257715" y="3543300"/>
              <a:chExt cx="2696688" cy="2698435"/>
            </a:xfrm>
          </p:grpSpPr>
          <p:grpSp>
            <p:nvGrpSpPr>
              <p:cNvPr id="14" name="Group 73"/>
              <p:cNvGrpSpPr>
                <a:grpSpLocks/>
              </p:cNvGrpSpPr>
              <p:nvPr/>
            </p:nvGrpSpPr>
            <p:grpSpPr bwMode="auto">
              <a:xfrm>
                <a:off x="6663098" y="3543300"/>
                <a:ext cx="228768" cy="228600"/>
                <a:chOff x="6680032" y="3543300"/>
                <a:chExt cx="228768" cy="228600"/>
              </a:xfrm>
            </p:grpSpPr>
            <p:sp>
              <p:nvSpPr>
                <p:cNvPr id="195" name="Oval 71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6" name="Moon 72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5" name="Group 74"/>
              <p:cNvGrpSpPr>
                <a:grpSpLocks/>
              </p:cNvGrpSpPr>
              <p:nvPr/>
            </p:nvGrpSpPr>
            <p:grpSpPr bwMode="auto">
              <a:xfrm rot="-7093036">
                <a:off x="5545498" y="5414433"/>
                <a:ext cx="228768" cy="228600"/>
                <a:chOff x="6680032" y="3543300"/>
                <a:chExt cx="228768" cy="228600"/>
              </a:xfrm>
            </p:grpSpPr>
            <p:sp>
              <p:nvSpPr>
                <p:cNvPr id="193" name="Oval 75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4" name="Moon 76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6" name="Group 77"/>
              <p:cNvGrpSpPr>
                <a:grpSpLocks/>
              </p:cNvGrpSpPr>
              <p:nvPr/>
            </p:nvGrpSpPr>
            <p:grpSpPr bwMode="auto">
              <a:xfrm rot="3032151">
                <a:off x="7585965" y="3907367"/>
                <a:ext cx="228768" cy="228600"/>
                <a:chOff x="6680032" y="3543300"/>
                <a:chExt cx="228768" cy="228600"/>
              </a:xfrm>
            </p:grpSpPr>
            <p:sp>
              <p:nvSpPr>
                <p:cNvPr id="191" name="Oval 78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2" name="Moon 79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7" name="Group 81"/>
              <p:cNvGrpSpPr>
                <a:grpSpLocks/>
              </p:cNvGrpSpPr>
              <p:nvPr/>
            </p:nvGrpSpPr>
            <p:grpSpPr bwMode="auto">
              <a:xfrm rot="-5400000">
                <a:off x="5316898" y="4720167"/>
                <a:ext cx="228768" cy="228600"/>
                <a:chOff x="6680032" y="3543300"/>
                <a:chExt cx="228768" cy="228600"/>
              </a:xfrm>
            </p:grpSpPr>
            <p:sp>
              <p:nvSpPr>
                <p:cNvPr id="189" name="Oval 8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0" name="Moon 84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8" name="Group 85"/>
              <p:cNvGrpSpPr>
                <a:grpSpLocks/>
              </p:cNvGrpSpPr>
              <p:nvPr/>
            </p:nvGrpSpPr>
            <p:grpSpPr bwMode="auto">
              <a:xfrm rot="7340920">
                <a:off x="7725720" y="5371057"/>
                <a:ext cx="228766" cy="228600"/>
                <a:chOff x="6556445" y="3365943"/>
                <a:chExt cx="228766" cy="228600"/>
              </a:xfrm>
            </p:grpSpPr>
            <p:sp>
              <p:nvSpPr>
                <p:cNvPr id="187" name="Oval 86"/>
                <p:cNvSpPr>
                  <a:spLocks noChangeArrowheads="1"/>
                </p:cNvSpPr>
                <p:nvPr/>
              </p:nvSpPr>
              <p:spPr bwMode="auto">
                <a:xfrm>
                  <a:off x="6556611" y="3365943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8" name="Moon 87"/>
                <p:cNvSpPr>
                  <a:spLocks noChangeArrowheads="1"/>
                </p:cNvSpPr>
                <p:nvPr/>
              </p:nvSpPr>
              <p:spPr bwMode="auto">
                <a:xfrm rot="5400000">
                  <a:off x="6615881" y="3309853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19" name="Group 88"/>
              <p:cNvGrpSpPr>
                <a:grpSpLocks/>
              </p:cNvGrpSpPr>
              <p:nvPr/>
            </p:nvGrpSpPr>
            <p:grpSpPr bwMode="auto">
              <a:xfrm rot="-3478088">
                <a:off x="5257631" y="4076700"/>
                <a:ext cx="228768" cy="228600"/>
                <a:chOff x="6680032" y="3543300"/>
                <a:chExt cx="228768" cy="228600"/>
              </a:xfrm>
            </p:grpSpPr>
            <p:sp>
              <p:nvSpPr>
                <p:cNvPr id="185" name="Oval 89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6" name="Moon 90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20" name="Group 91"/>
              <p:cNvGrpSpPr>
                <a:grpSpLocks/>
              </p:cNvGrpSpPr>
              <p:nvPr/>
            </p:nvGrpSpPr>
            <p:grpSpPr bwMode="auto">
              <a:xfrm rot="5202747">
                <a:off x="7662165" y="4728633"/>
                <a:ext cx="228768" cy="228600"/>
                <a:chOff x="6680032" y="3543300"/>
                <a:chExt cx="228768" cy="228600"/>
              </a:xfrm>
            </p:grpSpPr>
            <p:sp>
              <p:nvSpPr>
                <p:cNvPr id="183" name="Oval 92"/>
                <p:cNvSpPr>
                  <a:spLocks noChangeArrowheads="1"/>
                </p:cNvSpPr>
                <p:nvPr/>
              </p:nvSpPr>
              <p:spPr bwMode="auto">
                <a:xfrm>
                  <a:off x="6680200" y="3543300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4" name="Moon 93"/>
                <p:cNvSpPr>
                  <a:spLocks noChangeArrowheads="1"/>
                </p:cNvSpPr>
                <p:nvPr/>
              </p:nvSpPr>
              <p:spPr bwMode="auto">
                <a:xfrm rot="5400000">
                  <a:off x="6739468" y="3487210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grpSp>
            <p:nvGrpSpPr>
              <p:cNvPr id="21" name="Group 94"/>
              <p:cNvGrpSpPr>
                <a:grpSpLocks/>
              </p:cNvGrpSpPr>
              <p:nvPr/>
            </p:nvGrpSpPr>
            <p:grpSpPr bwMode="auto">
              <a:xfrm rot="10442389">
                <a:off x="6492278" y="6013135"/>
                <a:ext cx="228768" cy="228600"/>
                <a:chOff x="6983522" y="3585964"/>
                <a:chExt cx="228768" cy="228600"/>
              </a:xfrm>
            </p:grpSpPr>
            <p:sp>
              <p:nvSpPr>
                <p:cNvPr id="181" name="Oval 95"/>
                <p:cNvSpPr>
                  <a:spLocks noChangeArrowheads="1"/>
                </p:cNvSpPr>
                <p:nvPr/>
              </p:nvSpPr>
              <p:spPr bwMode="auto">
                <a:xfrm>
                  <a:off x="6983690" y="3585964"/>
                  <a:ext cx="228600" cy="228600"/>
                </a:xfrm>
                <a:prstGeom prst="ellipse">
                  <a:avLst/>
                </a:prstGeom>
                <a:solidFill>
                  <a:srgbClr val="00B8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2" name="Moon 96"/>
                <p:cNvSpPr>
                  <a:spLocks noChangeArrowheads="1"/>
                </p:cNvSpPr>
                <p:nvPr/>
              </p:nvSpPr>
              <p:spPr bwMode="auto">
                <a:xfrm rot="5400000">
                  <a:off x="7042958" y="3529875"/>
                  <a:ext cx="109728" cy="228600"/>
                </a:xfrm>
                <a:prstGeom prst="moon">
                  <a:avLst>
                    <a:gd name="adj" fmla="val 83796"/>
                  </a:avLst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</p:grpSp>
      </p:grpSp>
      <p:sp>
        <p:nvSpPr>
          <p:cNvPr id="221" name="5-Point Star 220"/>
          <p:cNvSpPr/>
          <p:nvPr/>
        </p:nvSpPr>
        <p:spPr>
          <a:xfrm>
            <a:off x="3053292" y="3139331"/>
            <a:ext cx="274320" cy="27432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2" name="Group 8"/>
          <p:cNvGrpSpPr/>
          <p:nvPr/>
        </p:nvGrpSpPr>
        <p:grpSpPr>
          <a:xfrm>
            <a:off x="1416780" y="2821331"/>
            <a:ext cx="7116485" cy="914401"/>
            <a:chOff x="1407487" y="3630801"/>
            <a:chExt cx="7734926" cy="914400"/>
          </a:xfrm>
        </p:grpSpPr>
        <p:sp>
          <p:nvSpPr>
            <p:cNvPr id="226" name="Rectangle 225"/>
            <p:cNvSpPr/>
            <p:nvPr/>
          </p:nvSpPr>
          <p:spPr>
            <a:xfrm>
              <a:off x="1407487" y="3630801"/>
              <a:ext cx="7734926" cy="914400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Avenir Book"/>
                <a:cs typeface="Avenir Book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93308" y="3825500"/>
              <a:ext cx="1244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  <a:latin typeface="Avenir Book"/>
                  <a:cs typeface="Avenir Book"/>
                </a:rPr>
                <a:t>IWA</a:t>
              </a:r>
            </a:p>
          </p:txBody>
        </p:sp>
      </p:grp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3" name="Group 74"/>
          <p:cNvGrpSpPr/>
          <p:nvPr/>
        </p:nvGrpSpPr>
        <p:grpSpPr>
          <a:xfrm>
            <a:off x="1616694" y="1044538"/>
            <a:ext cx="3350113" cy="3858793"/>
            <a:chOff x="92693" y="698385"/>
            <a:chExt cx="3350113" cy="3858794"/>
          </a:xfrm>
        </p:grpSpPr>
        <p:grpSp>
          <p:nvGrpSpPr>
            <p:cNvPr id="24" name="Group 147"/>
            <p:cNvGrpSpPr/>
            <p:nvPr/>
          </p:nvGrpSpPr>
          <p:grpSpPr>
            <a:xfrm flipH="1">
              <a:off x="150966" y="1265339"/>
              <a:ext cx="3291840" cy="3291840"/>
              <a:chOff x="5194300" y="1597660"/>
              <a:chExt cx="3291840" cy="3291840"/>
            </a:xfrm>
          </p:grpSpPr>
          <p:sp>
            <p:nvSpPr>
              <p:cNvPr id="86" name="Block Arc 85"/>
              <p:cNvSpPr>
                <a:spLocks noChangeAspect="1"/>
              </p:cNvSpPr>
              <p:nvPr/>
            </p:nvSpPr>
            <p:spPr>
              <a:xfrm rot="16200000">
                <a:off x="5194300" y="1597660"/>
                <a:ext cx="3291840" cy="3291840"/>
              </a:xfrm>
              <a:prstGeom prst="blockArc">
                <a:avLst>
                  <a:gd name="adj1" fmla="val 11904324"/>
                  <a:gd name="adj2" fmla="val 20643276"/>
                  <a:gd name="adj3" fmla="val 29778"/>
                </a:avLst>
              </a:prstGeom>
              <a:solidFill>
                <a:schemeClr val="tx1">
                  <a:alpha val="6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537201" y="1932632"/>
                <a:ext cx="10286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  <a:latin typeface="Avenir Book"/>
                    <a:cs typeface="Avenir Book"/>
                  </a:rPr>
                  <a:t>Too faint</a:t>
                </a:r>
              </a:p>
            </p:txBody>
          </p:sp>
        </p:grpSp>
        <p:grpSp>
          <p:nvGrpSpPr>
            <p:cNvPr id="25" name="Group 148"/>
            <p:cNvGrpSpPr/>
            <p:nvPr/>
          </p:nvGrpSpPr>
          <p:grpSpPr>
            <a:xfrm flipH="1">
              <a:off x="92693" y="698385"/>
              <a:ext cx="3291840" cy="3651208"/>
              <a:chOff x="5465989" y="1156746"/>
              <a:chExt cx="3291840" cy="3651208"/>
            </a:xfrm>
          </p:grpSpPr>
          <p:grpSp>
            <p:nvGrpSpPr>
              <p:cNvPr id="26" name="Group 144"/>
              <p:cNvGrpSpPr/>
              <p:nvPr/>
            </p:nvGrpSpPr>
            <p:grpSpPr>
              <a:xfrm rot="21228567">
                <a:off x="5465989" y="1516114"/>
                <a:ext cx="3291840" cy="3291840"/>
                <a:chOff x="5318609" y="928517"/>
                <a:chExt cx="3291840" cy="3291840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 rot="10800000" flipV="1">
                  <a:off x="6350000" y="952500"/>
                  <a:ext cx="349250" cy="10160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Arc 84"/>
                <p:cNvSpPr/>
                <p:nvPr/>
              </p:nvSpPr>
              <p:spPr>
                <a:xfrm rot="21026260">
                  <a:off x="5318609" y="928517"/>
                  <a:ext cx="3291840" cy="3291840"/>
                </a:xfrm>
                <a:prstGeom prst="arc">
                  <a:avLst>
                    <a:gd name="adj1" fmla="val 16200000"/>
                    <a:gd name="adj2" fmla="val 17652537"/>
                  </a:avLst>
                </a:prstGeom>
                <a:ln w="762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 rot="21246931">
                <a:off x="7060462" y="1156746"/>
                <a:ext cx="1028699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400" b="1" i="1" dirty="0" err="1">
                    <a:solidFill>
                      <a:srgbClr val="FF0000"/>
                    </a:solidFill>
                    <a:latin typeface="Symbol" charset="2"/>
                    <a:cs typeface="Symbol" charset="2"/>
                  </a:rPr>
                  <a:t>t</a:t>
                </a:r>
                <a:endParaRPr lang="en-US" sz="3400" b="1" baseline="-25000" dirty="0">
                  <a:solidFill>
                    <a:srgbClr val="FF0000"/>
                  </a:solidFill>
                  <a:latin typeface="Avenir Book"/>
                  <a:cs typeface="Avenir Book"/>
                </a:endParaRPr>
              </a:p>
            </p:txBody>
          </p:sp>
        </p:grpSp>
      </p:grp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1899881" y="5484128"/>
            <a:ext cx="8534400" cy="1199320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341305" lvl="1" indent="-341305"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Revisiting same star multiple times can increase total completeness</a:t>
            </a:r>
          </a:p>
          <a:p>
            <a:pPr marL="341305" lvl="1" indent="-341305"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  <a:p>
            <a:pPr marL="341305" lvl="1" indent="-341305"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000" dirty="0">
                <a:solidFill>
                  <a:schemeClr val="bg1"/>
                </a:solidFill>
                <a:latin typeface="Avenir Book" pitchFamily="-107" charset="0"/>
                <a:ea typeface="Avenir Book" pitchFamily="-107" charset="0"/>
                <a:cs typeface="Avenir Book" pitchFamily="-107" charset="0"/>
              </a:rPr>
              <a:t>Can optimize number of visits and delay time between visits</a:t>
            </a:r>
          </a:p>
          <a:p>
            <a:pPr marL="341305" lvl="1" indent="-341305">
              <a:spcAft>
                <a:spcPts val="18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  <a:p>
            <a:pPr marL="341305" lvl="1" indent="-341305">
              <a:spcAft>
                <a:spcPts val="18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  <a:p>
            <a:pPr marL="341305" lvl="1" indent="-341305">
              <a:spcAft>
                <a:spcPts val="1800"/>
              </a:spcAft>
              <a:buClr>
                <a:srgbClr val="D7D801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000" dirty="0">
              <a:solidFill>
                <a:schemeClr val="bg1"/>
              </a:solidFill>
              <a:latin typeface="Avenir Book" pitchFamily="-107" charset="0"/>
              <a:ea typeface="Avenir Book" pitchFamily="-107" charset="0"/>
              <a:cs typeface="Avenir Book" pitchFamily="-107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B6E113-4F28-544F-8047-C6E8196458D7}"/>
              </a:ext>
            </a:extLst>
          </p:cNvPr>
          <p:cNvSpPr txBox="1"/>
          <p:nvPr/>
        </p:nvSpPr>
        <p:spPr>
          <a:xfrm>
            <a:off x="0" y="88205"/>
            <a:ext cx="12192000" cy="677108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800" b="1" dirty="0">
                <a:solidFill>
                  <a:schemeClr val="bg1"/>
                </a:solidFill>
                <a:latin typeface="Avenir Heavy"/>
                <a:cs typeface="Avenir Heavy"/>
              </a:rPr>
              <a:t>If Once Wasn’t Enough, Look Again</a:t>
            </a:r>
          </a:p>
        </p:txBody>
      </p:sp>
      <p:pic>
        <p:nvPicPr>
          <p:cNvPr id="78" name="Picture 77" descr="Screen Shot 2017-04-19 at 11.48.34 PM.gif">
            <a:extLst>
              <a:ext uri="{FF2B5EF4-FFF2-40B4-BE49-F238E27FC236}">
                <a16:creationId xmlns:a16="http://schemas.microsoft.com/office/drawing/2014/main" id="{5BCCF1B0-9740-BA4F-829C-960B33171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928" flipH="1">
            <a:off x="7376880" y="2574357"/>
            <a:ext cx="2746563" cy="12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3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72410-45DF-DA4C-843F-5341DF008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74F0-2F1A-DE45-A105-6A20AE444E2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14" descr="Screen Shot 2015-06-29 at 1.45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55" y="968753"/>
            <a:ext cx="4813490" cy="5093210"/>
          </a:xfrm>
          <a:prstGeom prst="rect">
            <a:avLst/>
          </a:prstGeom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411863" y="6208058"/>
            <a:ext cx="7602994" cy="503847"/>
          </a:xfrm>
          <a:prstGeom prst="rect">
            <a:avLst/>
          </a:prstGeom>
          <a:solidFill>
            <a:srgbClr val="000000">
              <a:alpha val="55000"/>
            </a:srgbClr>
          </a:solidFill>
          <a:ln w="9525">
            <a:noFill/>
            <a:round/>
            <a:headEnd/>
            <a:tailEnd/>
          </a:ln>
        </p:spPr>
        <p:txBody>
          <a:bodyPr lIns="91440" tIns="46800" rIns="91440" bIns="46800">
            <a:prstTxWarp prst="textNoShape">
              <a:avLst/>
            </a:prstTxWarp>
          </a:bodyPr>
          <a:lstStyle/>
          <a:p>
            <a:pPr marL="0" lvl="1" indent="1588" algn="ctr">
              <a:spcAft>
                <a:spcPts val="1200"/>
              </a:spcAft>
              <a:buClr>
                <a:srgbClr val="CCFFCC"/>
              </a:buClr>
              <a:tabLst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r>
              <a:rPr lang="en-US" sz="2200" i="1" dirty="0">
                <a:solidFill>
                  <a:schemeClr val="bg1"/>
                </a:solidFill>
                <a:latin typeface="Avenir Light Oblique" panose="020B0402020203090204" pitchFamily="34" charset="77"/>
                <a:ea typeface="Avenir Book" pitchFamily="-107" charset="0"/>
                <a:cs typeface="Avenir Book" pitchFamily="-107" charset="0"/>
              </a:rPr>
              <a:t>Optimized revisits can increase yield by additional 35-75%</a:t>
            </a:r>
          </a:p>
          <a:p>
            <a:pPr marL="341305" lvl="1" indent="-341305" algn="ctr">
              <a:spcAft>
                <a:spcPts val="1800"/>
              </a:spcAft>
              <a:buClr>
                <a:srgbClr val="CCFFCC"/>
              </a:buClr>
              <a:buFont typeface="Arial" pitchFamily="-107" charset="0"/>
              <a:buChar char="•"/>
              <a:tabLst>
                <a:tab pos="341305" algn="l"/>
                <a:tab pos="798493" algn="l"/>
                <a:tab pos="1255682" algn="l"/>
                <a:tab pos="1712871" algn="l"/>
                <a:tab pos="2170059" algn="l"/>
                <a:tab pos="2627248" algn="l"/>
                <a:tab pos="3084436" algn="l"/>
                <a:tab pos="3541625" algn="l"/>
                <a:tab pos="3998813" algn="l"/>
                <a:tab pos="4456002" algn="l"/>
                <a:tab pos="4913191" algn="l"/>
                <a:tab pos="5370379" algn="l"/>
                <a:tab pos="5827568" algn="l"/>
                <a:tab pos="6284756" algn="l"/>
                <a:tab pos="6741945" algn="l"/>
                <a:tab pos="7199133" algn="l"/>
                <a:tab pos="7656322" algn="l"/>
                <a:tab pos="8113510" algn="l"/>
                <a:tab pos="8570699" algn="l"/>
                <a:tab pos="9027888" algn="l"/>
                <a:tab pos="9485076" algn="l"/>
              </a:tabLst>
            </a:pPr>
            <a:endParaRPr lang="en-US" sz="2200" i="1" dirty="0">
              <a:solidFill>
                <a:schemeClr val="bg1"/>
              </a:solidFill>
              <a:latin typeface="Avenir Light Oblique" panose="020B0402020203090204" pitchFamily="34" charset="77"/>
              <a:ea typeface="Avenir Book" pitchFamily="-107" charset="0"/>
              <a:cs typeface="Avenir Book" pitchFamily="-107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8829E-FE13-A84A-A2FC-215261837FB8}"/>
              </a:ext>
            </a:extLst>
          </p:cNvPr>
          <p:cNvSpPr txBox="1"/>
          <p:nvPr/>
        </p:nvSpPr>
        <p:spPr>
          <a:xfrm>
            <a:off x="0" y="88205"/>
            <a:ext cx="11988800" cy="677108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800" b="1" dirty="0">
                <a:solidFill>
                  <a:schemeClr val="bg1"/>
                </a:solidFill>
                <a:latin typeface="Avenir Heavy"/>
                <a:cs typeface="Avenir Heavy"/>
              </a:rPr>
              <a:t>Optimizing revisits</a:t>
            </a:r>
          </a:p>
        </p:txBody>
      </p:sp>
      <p:pic>
        <p:nvPicPr>
          <p:cNvPr id="3" name="revisit_test_video-HIP_71683-G2V-1pc">
            <a:hlinkClick r:id="" action="ppaction://media"/>
            <a:extLst>
              <a:ext uri="{FF2B5EF4-FFF2-40B4-BE49-F238E27FC236}">
                <a16:creationId xmlns:a16="http://schemas.microsoft.com/office/drawing/2014/main" id="{CFF44AC5-5D0D-C5D7-C688-8E83E5423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" y="95329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4117BE-1759-C7CD-3A04-31CD8FCF1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31092" y="6497479"/>
            <a:ext cx="2133600" cy="365125"/>
          </a:xfrm>
        </p:spPr>
        <p:txBody>
          <a:bodyPr/>
          <a:lstStyle/>
          <a:p>
            <a:fld id="{662174F0-2F1A-DE45-A105-6A20AE444E2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Lessons Learned from Toy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8897" y="6290583"/>
            <a:ext cx="8727440" cy="400110"/>
          </a:xfrm>
          <a:prstGeom prst="rect">
            <a:avLst/>
          </a:prstGeom>
          <a:solidFill>
            <a:schemeClr val="tx1">
              <a:alpha val="42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Book"/>
                <a:cs typeface="Avenir Book"/>
              </a:rPr>
              <a:t>Yield of a coronagraph-based mission is most sensitive to aperture size. </a:t>
            </a:r>
          </a:p>
        </p:txBody>
      </p:sp>
      <p:pic>
        <p:nvPicPr>
          <p:cNvPr id="15" name="Picture 14" descr="Screen Shot 2015-04-27 at 2.32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63" y="1511483"/>
            <a:ext cx="8674100" cy="455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2946399" y="3232327"/>
            <a:ext cx="14224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Yield ∝ </a:t>
            </a:r>
            <a:r>
              <a:rPr lang="en-US"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lang="en-US" sz="1800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1.9</a:t>
            </a: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>
            <a:off x="3657599" y="3601659"/>
            <a:ext cx="355602" cy="6466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2664" y="4554723"/>
            <a:ext cx="14224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Times New Roman"/>
                <a:cs typeface="Times New Roman"/>
              </a:rPr>
              <a:t>Yield ∝ </a:t>
            </a:r>
            <a:r>
              <a:rPr lang="en-US" sz="1800" i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sz="1800" baseline="30000" dirty="0">
                <a:solidFill>
                  <a:srgbClr val="FF0000"/>
                </a:solidFill>
                <a:latin typeface="Symbol" charset="2"/>
                <a:cs typeface="Symbol" charset="2"/>
              </a:rPr>
              <a:t>0.3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645391" y="4248334"/>
            <a:ext cx="770477" cy="3063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28897" y="6053850"/>
            <a:ext cx="8727440" cy="27699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venir Book"/>
                <a:cs typeface="Avenir Book"/>
              </a:rPr>
              <a:t>Stark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271419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B9B247-0C7C-E35A-F483-668865068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570574" y="897467"/>
            <a:ext cx="2921503" cy="58560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1532467" y="1065776"/>
            <a:ext cx="3005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  <a:latin typeface="Avenir Book"/>
                <a:cs typeface="Avenir Book"/>
              </a:rPr>
              <a:t>Larger photon bucket</a:t>
            </a:r>
          </a:p>
        </p:txBody>
      </p:sp>
      <p:pic>
        <p:nvPicPr>
          <p:cNvPr id="2" name="Picture 1" descr="2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768" y="2641923"/>
            <a:ext cx="2779835" cy="194733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657769" y="897467"/>
            <a:ext cx="2921503" cy="58560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 descr="Earth_Western_Hemisphere_transparent_backgrou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75" y="3486875"/>
            <a:ext cx="558800" cy="558800"/>
          </a:xfrm>
          <a:prstGeom prst="rect">
            <a:avLst/>
          </a:prstGeom>
        </p:spPr>
      </p:pic>
      <p:sp>
        <p:nvSpPr>
          <p:cNvPr id="28" name="5-Point Star 27"/>
          <p:cNvSpPr>
            <a:spLocks noChangeAspect="1"/>
          </p:cNvSpPr>
          <p:nvPr/>
        </p:nvSpPr>
        <p:spPr>
          <a:xfrm>
            <a:off x="8892789" y="3486875"/>
            <a:ext cx="548640" cy="548640"/>
          </a:xfrm>
          <a:prstGeom prst="star5">
            <a:avLst/>
          </a:prstGeom>
          <a:solidFill>
            <a:srgbClr val="FFFF00"/>
          </a:solidFill>
          <a:ln>
            <a:solidFill>
              <a:srgbClr val="CED2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/>
        </p:nvSpPr>
        <p:spPr>
          <a:xfrm>
            <a:off x="7720641" y="1066288"/>
            <a:ext cx="2811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  <a:latin typeface="Avenir Book"/>
                <a:cs typeface="Avenir Book"/>
              </a:rPr>
              <a:t>Smaller IWA </a:t>
            </a:r>
          </a:p>
          <a:p>
            <a:pPr algn="ctr"/>
            <a:r>
              <a:rPr lang="en-US" sz="3000" b="1" dirty="0">
                <a:solidFill>
                  <a:srgbClr val="FFFFFF"/>
                </a:solidFill>
                <a:latin typeface="Avenir Book"/>
                <a:cs typeface="Avenir Book"/>
              </a:rPr>
              <a:t>~ </a:t>
            </a:r>
            <a:r>
              <a:rPr lang="en-US" sz="3000" b="1" dirty="0">
                <a:solidFill>
                  <a:srgbClr val="FFFFFF"/>
                </a:solidFill>
                <a:latin typeface="Symbol" charset="2"/>
                <a:cs typeface="Symbol" charset="2"/>
              </a:rPr>
              <a:t>l</a:t>
            </a:r>
            <a:r>
              <a:rPr lang="en-US" sz="30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lang="en-US" sz="3000" i="1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</a:p>
        </p:txBody>
      </p:sp>
      <p:pic>
        <p:nvPicPr>
          <p:cNvPr id="19" name="Picture 18" descr="Earth_Western_Hemisphere_transparent_backgrou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305" y="2098340"/>
            <a:ext cx="558800" cy="558800"/>
          </a:xfrm>
          <a:prstGeom prst="rect">
            <a:avLst/>
          </a:prstGeom>
        </p:spPr>
      </p:pic>
      <p:sp>
        <p:nvSpPr>
          <p:cNvPr id="20" name="5-Point Star 19"/>
          <p:cNvSpPr>
            <a:spLocks noChangeAspect="1"/>
          </p:cNvSpPr>
          <p:nvPr/>
        </p:nvSpPr>
        <p:spPr>
          <a:xfrm>
            <a:off x="8858920" y="2098340"/>
            <a:ext cx="548640" cy="548640"/>
          </a:xfrm>
          <a:prstGeom prst="star5">
            <a:avLst/>
          </a:prstGeom>
          <a:solidFill>
            <a:srgbClr val="FFFF00"/>
          </a:solidFill>
          <a:ln>
            <a:solidFill>
              <a:srgbClr val="CED2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1" name="Picture 70" descr="ATLAST_transparent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3349978" flipH="1">
            <a:off x="7964795" y="6049328"/>
            <a:ext cx="1786563" cy="117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Isosceles Triangle 21"/>
          <p:cNvSpPr/>
          <p:nvPr/>
        </p:nvSpPr>
        <p:spPr>
          <a:xfrm rot="10800000">
            <a:off x="7822239" y="2088631"/>
            <a:ext cx="2557900" cy="3773661"/>
          </a:xfrm>
          <a:prstGeom prst="triangle">
            <a:avLst/>
          </a:prstGeom>
          <a:gradFill>
            <a:gsLst>
              <a:gs pos="0">
                <a:schemeClr val="tx1">
                  <a:alpha val="79000"/>
                </a:schemeClr>
              </a:gs>
              <a:gs pos="100000">
                <a:schemeClr val="bg1">
                  <a:lumMod val="75000"/>
                  <a:alpha val="64000"/>
                </a:schemeClr>
              </a:gs>
            </a:gsLst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ADE55-B82B-C344-BF51-EC0F4C80C10E}"/>
              </a:ext>
            </a:extLst>
          </p:cNvPr>
          <p:cNvGrpSpPr/>
          <p:nvPr/>
        </p:nvGrpSpPr>
        <p:grpSpPr>
          <a:xfrm>
            <a:off x="4572003" y="897467"/>
            <a:ext cx="3005667" cy="5856075"/>
            <a:chOff x="3048002" y="897466"/>
            <a:chExt cx="3005667" cy="5856075"/>
          </a:xfrm>
        </p:grpSpPr>
        <p:grpSp>
          <p:nvGrpSpPr>
            <p:cNvPr id="33" name="Group 32"/>
            <p:cNvGrpSpPr/>
            <p:nvPr/>
          </p:nvGrpSpPr>
          <p:grpSpPr>
            <a:xfrm>
              <a:off x="3048002" y="897466"/>
              <a:ext cx="3005667" cy="5856075"/>
              <a:chOff x="3048002" y="897466"/>
              <a:chExt cx="3005667" cy="585607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094236" y="897466"/>
                <a:ext cx="2921502" cy="58560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9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  <a:alpha val="29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48002" y="1235074"/>
                <a:ext cx="300566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solidFill>
                      <a:srgbClr val="FFFFFF"/>
                    </a:solidFill>
                    <a:latin typeface="Avenir Book"/>
                    <a:cs typeface="Avenir Book"/>
                  </a:rPr>
                  <a:t>Sharper PSF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27" t="24342" r="63846" b="25017"/>
              <a:stretch/>
            </p:blipFill>
            <p:spPr>
              <a:xfrm>
                <a:off x="3352801" y="2337121"/>
                <a:ext cx="2404533" cy="2692079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597400" y="2364923"/>
              <a:ext cx="1159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FFFFF"/>
                  </a:solidFill>
                  <a:latin typeface="Avenir Book"/>
                  <a:cs typeface="Avenir Book"/>
                </a:rPr>
                <a:t>4 m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529999" y="3088711"/>
            <a:ext cx="1204796" cy="1223084"/>
            <a:chOff x="4005999" y="3088711"/>
            <a:chExt cx="1204796" cy="12230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999" y="3122577"/>
              <a:ext cx="1204796" cy="1189218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50860" y="3088711"/>
              <a:ext cx="1159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FFFFF"/>
                  </a:solidFill>
                  <a:latin typeface="Avenir Book"/>
                  <a:cs typeface="Avenir Book"/>
                </a:rPr>
                <a:t>12 m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BE55EA0-8D2D-2A41-8850-5BCF7BCCAA67}"/>
              </a:ext>
            </a:extLst>
          </p:cNvPr>
          <p:cNvSpPr txBox="1"/>
          <p:nvPr/>
        </p:nvSpPr>
        <p:spPr>
          <a:xfrm>
            <a:off x="0" y="88206"/>
            <a:ext cx="12192000" cy="615553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400" b="1" dirty="0">
                <a:solidFill>
                  <a:schemeClr val="bg1"/>
                </a:solidFill>
                <a:latin typeface="Avenir Heavy"/>
                <a:cs typeface="Avenir Heavy"/>
              </a:rPr>
              <a:t>Why Coronagraph Yield is Most Sensitive to </a:t>
            </a:r>
            <a:r>
              <a:rPr lang="en-US" sz="3400" b="1" i="1" dirty="0">
                <a:solidFill>
                  <a:schemeClr val="bg1"/>
                </a:solidFill>
                <a:latin typeface="Avenir Heavy"/>
                <a:cs typeface="Avenir Heavy"/>
              </a:rPr>
              <a:t>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07503" y="5078625"/>
            <a:ext cx="5641564" cy="1151399"/>
            <a:chOff x="183502" y="5078627"/>
            <a:chExt cx="5641564" cy="1151400"/>
          </a:xfrm>
        </p:grpSpPr>
        <p:sp>
          <p:nvSpPr>
            <p:cNvPr id="3" name="Left Brace 2"/>
            <p:cNvSpPr/>
            <p:nvPr/>
          </p:nvSpPr>
          <p:spPr>
            <a:xfrm rot="16200000">
              <a:off x="2741126" y="2521003"/>
              <a:ext cx="526316" cy="5641564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9470" y="5676029"/>
              <a:ext cx="521546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i="1" dirty="0">
                  <a:solidFill>
                    <a:srgbClr val="FFFFFF"/>
                  </a:solidFill>
                  <a:latin typeface="Avenir Book"/>
                  <a:cs typeface="Avenir Book"/>
                </a:rPr>
                <a:t>Exposure time scales as </a:t>
              </a:r>
              <a:r>
                <a:rPr lang="en-US" sz="3000" i="1" dirty="0">
                  <a:solidFill>
                    <a:srgbClr val="FFFFFF"/>
                  </a:solidFill>
                  <a:latin typeface="Times New Roman"/>
                  <a:cs typeface="Times New Roman"/>
                </a:rPr>
                <a:t>D</a:t>
              </a:r>
              <a:r>
                <a:rPr lang="en-US" sz="3000" b="1" i="1" baseline="30000" dirty="0">
                  <a:solidFill>
                    <a:srgbClr val="FFFFFF"/>
                  </a:solidFill>
                  <a:latin typeface="Avenir Book"/>
                  <a:cs typeface="Avenir Book"/>
                </a:rPr>
                <a:t>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54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9" grpId="0"/>
      <p:bldP spid="20" grpId="0" animBg="1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4FA68-917F-ECE6-54A2-9892277F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31092" y="6497479"/>
            <a:ext cx="2133600" cy="365125"/>
          </a:xfrm>
        </p:spPr>
        <p:txBody>
          <a:bodyPr/>
          <a:lstStyle/>
          <a:p>
            <a:fld id="{662174F0-2F1A-DE45-A105-6A20AE444E2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Lessons Learned from Toy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1" y="6025216"/>
            <a:ext cx="9140692" cy="707886"/>
          </a:xfrm>
          <a:prstGeom prst="rect">
            <a:avLst/>
          </a:prstGeom>
          <a:solidFill>
            <a:schemeClr val="tx1">
              <a:alpha val="42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Book"/>
                <a:cs typeface="Avenir Book"/>
              </a:rPr>
              <a:t>Yield is a modest/weak function of all other parameters. However, other parameters can have many more knobs to turn!</a:t>
            </a:r>
          </a:p>
        </p:txBody>
      </p:sp>
      <p:pic>
        <p:nvPicPr>
          <p:cNvPr id="6" name="Picture 5" descr="Screen Shot 2015-04-27 at 2.32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6134"/>
            <a:ext cx="9144000" cy="4784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28897" y="5706476"/>
            <a:ext cx="8727440" cy="27699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Avenir Book"/>
                <a:cs typeface="Avenir Book"/>
              </a:rPr>
              <a:t>Stark et al. (2014)</a:t>
            </a:r>
          </a:p>
        </p:txBody>
      </p:sp>
    </p:spTree>
    <p:extLst>
      <p:ext uri="{BB962C8B-B14F-4D97-AF65-F5344CB8AC3E}">
        <p14:creationId xmlns:p14="http://schemas.microsoft.com/office/powerpoint/2010/main" val="412445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7084" y="-33656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Where is the ESYWG (in the “org chart”)?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84" name="Google Shape;84;p17"/>
          <p:cNvGrpSpPr/>
          <p:nvPr/>
        </p:nvGrpSpPr>
        <p:grpSpPr>
          <a:xfrm>
            <a:off x="148044" y="1631190"/>
            <a:ext cx="11887200" cy="5120700"/>
            <a:chOff x="152400" y="1188720"/>
            <a:chExt cx="11887200" cy="5120700"/>
          </a:xfrm>
        </p:grpSpPr>
        <p:sp>
          <p:nvSpPr>
            <p:cNvPr id="85" name="Google Shape;85;p17"/>
            <p:cNvSpPr/>
            <p:nvPr/>
          </p:nvSpPr>
          <p:spPr>
            <a:xfrm>
              <a:off x="152400" y="1188720"/>
              <a:ext cx="11887200" cy="5120700"/>
            </a:xfrm>
            <a:prstGeom prst="rect">
              <a:avLst/>
            </a:prstGeom>
            <a:gradFill>
              <a:gsLst>
                <a:gs pos="0">
                  <a:srgbClr val="13D5BE">
                    <a:alpha val="40000"/>
                  </a:srgbClr>
                </a:gs>
                <a:gs pos="83000">
                  <a:srgbClr val="66A0FF">
                    <a:alpha val="40000"/>
                  </a:srgbClr>
                </a:gs>
                <a:gs pos="100000">
                  <a:srgbClr val="66A0FF">
                    <a:alpha val="40000"/>
                  </a:srgbClr>
                </a:gs>
              </a:gsLst>
              <a:lin ang="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91425" rIns="91425" bIns="45700" anchor="t" anchorCtr="0">
              <a:noAutofit/>
            </a:bodyPr>
            <a:lstStyle/>
            <a:p>
              <a:pPr algn="ctr"/>
              <a:endParaRPr sz="1300" b="1">
                <a:solidFill>
                  <a:srgbClr val="FFFFFF"/>
                </a:solidFill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"/>
              </a:endParaRPr>
            </a:p>
          </p:txBody>
        </p:sp>
        <p:grpSp>
          <p:nvGrpSpPr>
            <p:cNvPr id="86" name="Google Shape;86;p17"/>
            <p:cNvGrpSpPr/>
            <p:nvPr/>
          </p:nvGrpSpPr>
          <p:grpSpPr>
            <a:xfrm>
              <a:off x="1159248" y="1251937"/>
              <a:ext cx="9585705" cy="320569"/>
              <a:chOff x="1159248" y="1190868"/>
              <a:chExt cx="9585705" cy="320570"/>
            </a:xfrm>
          </p:grpSpPr>
          <p:sp>
            <p:nvSpPr>
              <p:cNvPr id="87" name="Google Shape;87;p17"/>
              <p:cNvSpPr txBox="1"/>
              <p:nvPr/>
            </p:nvSpPr>
            <p:spPr>
              <a:xfrm>
                <a:off x="1159248" y="1219080"/>
                <a:ext cx="1309500" cy="292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" sz="1300" b="1">
                    <a:solidFill>
                      <a:srgbClr val="97F6EA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START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Google Shape;88;p17"/>
              <p:cNvSpPr txBox="1"/>
              <p:nvPr/>
            </p:nvSpPr>
            <p:spPr>
              <a:xfrm>
                <a:off x="4860246" y="1219090"/>
                <a:ext cx="2471400" cy="292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" sz="1300" b="1">
                    <a:solidFill>
                      <a:srgbClr val="FFFFFF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Joint &amp; Community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Google Shape;89;p17"/>
              <p:cNvSpPr txBox="1"/>
              <p:nvPr/>
            </p:nvSpPr>
            <p:spPr>
              <a:xfrm>
                <a:off x="9723153" y="1190868"/>
                <a:ext cx="1021800" cy="292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" sz="1300" b="1">
                    <a:solidFill>
                      <a:srgbClr val="C1D8FF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TAG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0" name="Google Shape;90;p17"/>
            <p:cNvGrpSpPr/>
            <p:nvPr/>
          </p:nvGrpSpPr>
          <p:grpSpPr>
            <a:xfrm>
              <a:off x="447571" y="1783081"/>
              <a:ext cx="11296738" cy="4271047"/>
              <a:chOff x="456303" y="2224863"/>
              <a:chExt cx="11296738" cy="4271047"/>
            </a:xfrm>
          </p:grpSpPr>
          <p:sp>
            <p:nvSpPr>
              <p:cNvPr id="91" name="Google Shape;91;p17"/>
              <p:cNvSpPr/>
              <p:nvPr/>
            </p:nvSpPr>
            <p:spPr>
              <a:xfrm>
                <a:off x="4818079" y="2228619"/>
                <a:ext cx="17319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DEIA &amp; Mentorship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Scannapieco &amp; TBD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456303" y="2224863"/>
                <a:ext cx="21030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Galaxy Growth</a:t>
                </a:r>
                <a:endParaRPr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Ravindranath</a:t>
                </a:r>
                <a:r>
                  <a:rPr lang="en" sz="13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 &amp; Postman</a:t>
                </a:r>
                <a:endParaRPr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2820071" y="2232445"/>
                <a:ext cx="17373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Living Worlds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Arney &amp; Parenteau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456303" y="3103683"/>
                <a:ext cx="1737300" cy="10215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Evolution of the Elements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Lee &amp; Scowen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2774351" y="3103683"/>
                <a:ext cx="18288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Solar System in Context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Robinson &amp; Shkolnik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3376653" y="4629488"/>
                <a:ext cx="17319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Communications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Schirner &amp; Straughn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Google Shape;97;p17"/>
              <p:cNvSpPr/>
              <p:nvPr/>
            </p:nvSpPr>
            <p:spPr>
              <a:xfrm>
                <a:off x="5006550" y="3424005"/>
                <a:ext cx="19203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GOMAP Synergies for Future Missions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Gaskin &amp; Oschmann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6604501" y="5814776"/>
                <a:ext cx="22860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Past Studies Comparison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Gaudi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6810709" y="2228619"/>
                <a:ext cx="17319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Science Case Simulation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Batalha &amp; Osten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7330188" y="3424005"/>
                <a:ext cx="18288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Science Data Simulation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Greene &amp; Tumlinson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7386246" y="4619391"/>
                <a:ext cx="20118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Science-Engineering Interface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Morrissey &amp; Sitarski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9835610" y="2228619"/>
                <a:ext cx="17319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Systems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Menzel &amp; Shaklan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9835610" y="4619391"/>
                <a:ext cx="17319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Technology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Bolcar &amp; Zhao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9650041" y="3424005"/>
                <a:ext cx="21030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Integrated Modeling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Levine &amp; Liu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>
                <a:off x="3713282" y="5508310"/>
                <a:ext cx="21030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 dirty="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Artificial Intelligence &amp; Machine Learning</a:t>
                </a:r>
                <a:endParaRPr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Ansdell</a:t>
                </a:r>
                <a:r>
                  <a:rPr lang="en" sz="1300" i="1" dirty="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 &amp; Dean</a:t>
                </a:r>
                <a:endParaRPr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Google Shape;106;p17"/>
              <p:cNvSpPr/>
              <p:nvPr/>
            </p:nvSpPr>
            <p:spPr>
              <a:xfrm>
                <a:off x="456303" y="4323022"/>
                <a:ext cx="24690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Ground-Based Astronomy in the 2030s/2040s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Lopez-Morales &amp; Miyazaki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Google Shape;107;p17"/>
              <p:cNvSpPr/>
              <p:nvPr/>
            </p:nvSpPr>
            <p:spPr>
              <a:xfrm>
                <a:off x="456303" y="5508310"/>
                <a:ext cx="2469000" cy="9876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Space-Based Astronomy in the 2030s/2040s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Petre &amp; Kataria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Google Shape;108;p17"/>
              <p:cNvSpPr/>
              <p:nvPr/>
            </p:nvSpPr>
            <p:spPr>
              <a:xfrm>
                <a:off x="9650041" y="5814776"/>
                <a:ext cx="2103000" cy="681000"/>
              </a:xfrm>
              <a:prstGeom prst="roundRect">
                <a:avLst>
                  <a:gd name="adj" fmla="val 16667"/>
                </a:avLst>
              </a:prstGeom>
              <a:solidFill>
                <a:srgbClr val="ECEFF1"/>
              </a:solidFill>
              <a:ln w="9525" cap="flat" cmpd="sng">
                <a:solidFill>
                  <a:srgbClr val="A1AAB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sz="1300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Servicing</a:t>
                </a:r>
                <a:endParaRPr sz="13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" sz="1300" i="1">
                    <a:solidFill>
                      <a:srgbClr val="000000"/>
                    </a:solidFill>
                    <a:latin typeface="Arial" panose="020B0604020202020204" pitchFamily="34" charset="0"/>
                    <a:ea typeface="Avenir"/>
                    <a:cs typeface="Arial" panose="020B0604020202020204" pitchFamily="34" charset="0"/>
                    <a:sym typeface="Avenir"/>
                  </a:rPr>
                  <a:t>Van Campen &amp; Grunsfeld</a:t>
                </a:r>
                <a:endParaRPr sz="1300" i="1">
                  <a:solidFill>
                    <a:srgbClr val="000000"/>
                  </a:solidFill>
                  <a:latin typeface="Arial" panose="020B0604020202020204" pitchFamily="34" charset="0"/>
                  <a:ea typeface="Avenir"/>
                  <a:cs typeface="Arial" panose="020B0604020202020204" pitchFamily="34" charset="0"/>
                  <a:sym typeface="Avenir"/>
                </a:endParaRPr>
              </a:p>
            </p:txBody>
          </p:sp>
        </p:grpSp>
      </p:grpSp>
      <p:sp>
        <p:nvSpPr>
          <p:cNvPr id="109" name="Google Shape;109;p17"/>
          <p:cNvSpPr/>
          <p:nvPr/>
        </p:nvSpPr>
        <p:spPr>
          <a:xfrm>
            <a:off x="6685337" y="2098448"/>
            <a:ext cx="1884300" cy="1294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71A68-F5C0-BEC9-617E-BD1B28B66FB6}"/>
              </a:ext>
            </a:extLst>
          </p:cNvPr>
          <p:cNvSpPr txBox="1"/>
          <p:nvPr/>
        </p:nvSpPr>
        <p:spPr>
          <a:xfrm>
            <a:off x="148044" y="731518"/>
            <a:ext cx="1188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 = Science, Technology, Architecture Review Team (the science-</a:t>
            </a:r>
            <a:r>
              <a:rPr lang="en-US" dirty="0" err="1">
                <a:solidFill>
                  <a:schemeClr val="bg1"/>
                </a:solidFill>
              </a:rPr>
              <a:t>ish</a:t>
            </a:r>
            <a:r>
              <a:rPr lang="en-US" dirty="0">
                <a:solidFill>
                  <a:schemeClr val="bg1"/>
                </a:solidFill>
              </a:rPr>
              <a:t> team)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TAG = Technical Assessment Group (the engineering-</a:t>
            </a:r>
            <a:r>
              <a:rPr lang="en-US" dirty="0" err="1">
                <a:solidFill>
                  <a:schemeClr val="bg1"/>
                </a:solidFill>
              </a:rPr>
              <a:t>ish</a:t>
            </a:r>
            <a:r>
              <a:rPr lang="en-US" dirty="0">
                <a:solidFill>
                  <a:schemeClr val="bg1"/>
                </a:solidFill>
              </a:rPr>
              <a:t> team)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88205"/>
            <a:ext cx="12090400" cy="58477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DRMs have come a long way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968C5-9CFD-F196-C8DC-2229354CBA60}"/>
              </a:ext>
            </a:extLst>
          </p:cNvPr>
          <p:cNvSpPr txBox="1"/>
          <p:nvPr/>
        </p:nvSpPr>
        <p:spPr>
          <a:xfrm>
            <a:off x="1525654" y="787870"/>
            <a:ext cx="914069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LUVOIR &amp; </a:t>
            </a:r>
            <a:r>
              <a:rPr lang="en-US" sz="2400" b="1" dirty="0" err="1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HabEx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 DRMs used realistic optical layouts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B436C6B-CAB9-28F0-D372-3A6C7F6BF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403"/>
          <a:stretch/>
        </p:blipFill>
        <p:spPr>
          <a:xfrm>
            <a:off x="144379" y="1379649"/>
            <a:ext cx="7325804" cy="51820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0CFBEE3-1ADB-83C9-2852-D8DDD5134DD6}"/>
              </a:ext>
            </a:extLst>
          </p:cNvPr>
          <p:cNvSpPr txBox="1"/>
          <p:nvPr/>
        </p:nvSpPr>
        <p:spPr>
          <a:xfrm>
            <a:off x="7934472" y="1396099"/>
            <a:ext cx="4185339" cy="53553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Key points:</a:t>
            </a:r>
          </a:p>
          <a:p>
            <a:endParaRPr lang="en-US" sz="1000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The reflectivity of coatings matters a lot! </a:t>
            </a:r>
          </a:p>
          <a:p>
            <a:pPr>
              <a:tabLst>
                <a:tab pos="382588" algn="l"/>
              </a:tabLst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	i.e., 0.95^12 = 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We will likely have to trade bandwidth for throughput. UV coronagraphy reduces throughput at all wavelengths by up to ~0.5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Efficiently parallelizing coronagraphs may be essential for wavelength coverage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C4FD48-D6E8-7106-F2E3-855B7ABB548D}"/>
              </a:ext>
            </a:extLst>
          </p:cNvPr>
          <p:cNvSpPr txBox="1"/>
          <p:nvPr/>
        </p:nvSpPr>
        <p:spPr>
          <a:xfrm>
            <a:off x="6096000" y="6590656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" pitchFamily="2" charset="0"/>
              </a:rPr>
              <a:t>Stark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616454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11A349-F1F1-85D8-B5A2-749FF3C77D6C}"/>
              </a:ext>
            </a:extLst>
          </p:cNvPr>
          <p:cNvSpPr/>
          <p:nvPr/>
        </p:nvSpPr>
        <p:spPr>
          <a:xfrm>
            <a:off x="8335907" y="1398092"/>
            <a:ext cx="209319" cy="4571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88205"/>
            <a:ext cx="12090400" cy="58477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DRMs have come a long way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11FD8-A710-6E1D-3D82-D99503B9532E}"/>
              </a:ext>
            </a:extLst>
          </p:cNvPr>
          <p:cNvSpPr txBox="1"/>
          <p:nvPr/>
        </p:nvSpPr>
        <p:spPr>
          <a:xfrm>
            <a:off x="-1785" y="5121035"/>
            <a:ext cx="4212838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We assigned simulated 2D leaked starlight to each star as a function of stellar diameter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We used 2D off-axis simulated PSFs to calculate planet’s flux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Helvetica" pitchFamily="2" charset="0"/>
              <a:cs typeface="Avenir Book"/>
            </a:endParaRPr>
          </a:p>
        </p:txBody>
      </p:sp>
      <p:pic>
        <p:nvPicPr>
          <p:cNvPr id="25" name="Picture 24" descr="Screen Shot 2018-04-12 at 10.01.09 AM.png">
            <a:extLst>
              <a:ext uri="{FF2B5EF4-FFF2-40B4-BE49-F238E27FC236}">
                <a16:creationId xmlns:a16="http://schemas.microsoft.com/office/drawing/2014/main" id="{674BB870-E13E-C162-7643-2CB042891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0" y="2141752"/>
            <a:ext cx="2743200" cy="2743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Screen Shot 2018-04-12 at 10.00.59 AM.png">
            <a:extLst>
              <a:ext uri="{FF2B5EF4-FFF2-40B4-BE49-F238E27FC236}">
                <a16:creationId xmlns:a16="http://schemas.microsoft.com/office/drawing/2014/main" id="{D2520480-EA34-1335-2024-77B009D001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r="-1" b="541"/>
          <a:stretch/>
        </p:blipFill>
        <p:spPr>
          <a:xfrm>
            <a:off x="402167" y="1776108"/>
            <a:ext cx="2724152" cy="27283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Screen Shot 2018-04-12 at 10.00.50 AM.png">
            <a:extLst>
              <a:ext uri="{FF2B5EF4-FFF2-40B4-BE49-F238E27FC236}">
                <a16:creationId xmlns:a16="http://schemas.microsoft.com/office/drawing/2014/main" id="{1B83AB1E-F4B7-1427-9E8D-ACBF405E66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" b="1310"/>
          <a:stretch/>
        </p:blipFill>
        <p:spPr>
          <a:xfrm>
            <a:off x="237069" y="1680856"/>
            <a:ext cx="2743200" cy="26902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Screen Shot 2018-04-12 at 10.00.37 AM.png">
            <a:extLst>
              <a:ext uri="{FF2B5EF4-FFF2-40B4-BE49-F238E27FC236}">
                <a16:creationId xmlns:a16="http://schemas.microsoft.com/office/drawing/2014/main" id="{E777A3C9-64A9-0B60-55E2-1DD68D1479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691" r="502" b="1"/>
          <a:stretch/>
        </p:blipFill>
        <p:spPr>
          <a:xfrm>
            <a:off x="142874" y="1511527"/>
            <a:ext cx="2705101" cy="27242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2679A9-9E62-906E-6C3A-F2223979DAF5}"/>
              </a:ext>
            </a:extLst>
          </p:cNvPr>
          <p:cNvSpPr txBox="1"/>
          <p:nvPr/>
        </p:nvSpPr>
        <p:spPr>
          <a:xfrm>
            <a:off x="3228031" y="1246834"/>
            <a:ext cx="58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>
                <a:solidFill>
                  <a:schemeClr val="bg1"/>
                </a:solidFill>
                <a:latin typeface="Helvetica" pitchFamily="2" charset="0"/>
                <a:cs typeface="Symbol" charset="2"/>
              </a:rPr>
              <a:t>θ</a:t>
            </a:r>
            <a:r>
              <a:rPr lang="en-US" sz="2000" baseline="-25000" dirty="0">
                <a:solidFill>
                  <a:schemeClr val="bg1"/>
                </a:solidFill>
                <a:latin typeface="Helvetica" pitchFamily="2" charset="0"/>
                <a:cs typeface="Symbol" charset="2"/>
              </a:rPr>
              <a:t>★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BDB5EB-E691-0467-D4C3-75FC899AD121}"/>
              </a:ext>
            </a:extLst>
          </p:cNvPr>
          <p:cNvCxnSpPr/>
          <p:nvPr/>
        </p:nvCxnSpPr>
        <p:spPr>
          <a:xfrm>
            <a:off x="2835891" y="1398998"/>
            <a:ext cx="914398" cy="72534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4C9AE5D2-B86C-54A5-1861-36A9460D733C}"/>
              </a:ext>
            </a:extLst>
          </p:cNvPr>
          <p:cNvSpPr txBox="1">
            <a:spLocks/>
          </p:cNvSpPr>
          <p:nvPr/>
        </p:nvSpPr>
        <p:spPr>
          <a:xfrm>
            <a:off x="372057" y="4663757"/>
            <a:ext cx="3358820" cy="65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Zimmerman/</a:t>
            </a:r>
            <a:r>
              <a:rPr lang="en-US" sz="1200" dirty="0" err="1">
                <a:solidFill>
                  <a:schemeClr val="bg1"/>
                </a:solidFill>
                <a:latin typeface="Helvetica" pitchFamily="2" charset="0"/>
                <a:cs typeface="Avenir Book"/>
              </a:rPr>
              <a:t>Soummer</a:t>
            </a:r>
            <a:r>
              <a:rPr lang="en-US" sz="12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/St. Laurent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B3FD0-5EDB-46D4-A9FF-FB51133EB81C}"/>
              </a:ext>
            </a:extLst>
          </p:cNvPr>
          <p:cNvSpPr txBox="1"/>
          <p:nvPr/>
        </p:nvSpPr>
        <p:spPr>
          <a:xfrm>
            <a:off x="1140645" y="787870"/>
            <a:ext cx="988028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LUVOIR &amp; </a:t>
            </a:r>
            <a:r>
              <a:rPr lang="en-US" sz="2400" b="1" dirty="0" err="1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HabEx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 DRMs used realistic coronagraph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75DDB-9A10-8CE5-E412-897337DD96AC}"/>
              </a:ext>
            </a:extLst>
          </p:cNvPr>
          <p:cNvSpPr txBox="1"/>
          <p:nvPr/>
        </p:nvSpPr>
        <p:spPr>
          <a:xfrm>
            <a:off x="8736928" y="1612666"/>
            <a:ext cx="3358820" cy="44627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Key points:</a:t>
            </a:r>
          </a:p>
          <a:p>
            <a:endParaRPr lang="en-US" sz="10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One coronagraph doesn’t have to do it all. We can design different coronagraphs for different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Working within the IWA is not out of the question for some coronagraphs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1468F7F-C2B3-17CE-F1FD-C92B3E91E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938" t="3553" r="256" b="1991"/>
          <a:stretch/>
        </p:blipFill>
        <p:spPr>
          <a:xfrm>
            <a:off x="5500627" y="1398998"/>
            <a:ext cx="2957957" cy="4571778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57EAC7E-A81F-6D26-BFC4-F2C6A26575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" t="3553" r="88894" b="1991"/>
          <a:stretch/>
        </p:blipFill>
        <p:spPr>
          <a:xfrm>
            <a:off x="4455951" y="1398998"/>
            <a:ext cx="1084004" cy="45717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E3D296-5E8C-83EE-039F-F76F42121BD4}"/>
              </a:ext>
            </a:extLst>
          </p:cNvPr>
          <p:cNvSpPr/>
          <p:nvPr/>
        </p:nvSpPr>
        <p:spPr>
          <a:xfrm>
            <a:off x="8249265" y="5346473"/>
            <a:ext cx="209319" cy="264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A528C-8708-7770-8001-806C21A3660F}"/>
              </a:ext>
            </a:extLst>
          </p:cNvPr>
          <p:cNvSpPr/>
          <p:nvPr/>
        </p:nvSpPr>
        <p:spPr>
          <a:xfrm>
            <a:off x="8283777" y="1416163"/>
            <a:ext cx="209319" cy="264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90DA4-3907-A716-84A9-FC0FEF598AE4}"/>
              </a:ext>
            </a:extLst>
          </p:cNvPr>
          <p:cNvSpPr txBox="1"/>
          <p:nvPr/>
        </p:nvSpPr>
        <p:spPr>
          <a:xfrm>
            <a:off x="4411906" y="6044430"/>
            <a:ext cx="421283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DRM optimally assigned LUVOIR-A’s 4 coronagraph masks to stars.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0CEC6-F70C-4FEA-4404-F822CCF33EA1}"/>
              </a:ext>
            </a:extLst>
          </p:cNvPr>
          <p:cNvSpPr txBox="1"/>
          <p:nvPr/>
        </p:nvSpPr>
        <p:spPr>
          <a:xfrm>
            <a:off x="4459366" y="5699373"/>
            <a:ext cx="271786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41115"/>
                </a:solidFill>
                <a:latin typeface="Helvetica" pitchFamily="2" charset="0"/>
                <a:cs typeface="Avenir Book"/>
              </a:rPr>
              <a:t>LUVOIR Final Report (2019)</a:t>
            </a:r>
          </a:p>
        </p:txBody>
      </p:sp>
    </p:spTree>
    <p:extLst>
      <p:ext uri="{BB962C8B-B14F-4D97-AF65-F5344CB8AC3E}">
        <p14:creationId xmlns:p14="http://schemas.microsoft.com/office/powerpoint/2010/main" val="350824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1164376" y="918333"/>
            <a:ext cx="88811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Avenir Heavy" panose="02000503020000020003" pitchFamily="2" charset="0"/>
                <a:cs typeface="Avenir Black"/>
              </a:rPr>
              <a:t>Contrast, Throughput, IWA, and OWA</a:t>
            </a:r>
            <a:endParaRPr lang="en-US" sz="38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4CEA9-2A93-B547-9B6B-4D21BDB745BB}"/>
              </a:ext>
            </a:extLst>
          </p:cNvPr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Coronagraph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727E5-0ACB-AAEA-92A1-2E57C68F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12" y="1769529"/>
            <a:ext cx="6070448" cy="48563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F3302-404F-9247-AF98-F00084881A29}"/>
              </a:ext>
            </a:extLst>
          </p:cNvPr>
          <p:cNvSpPr txBox="1"/>
          <p:nvPr/>
        </p:nvSpPr>
        <p:spPr>
          <a:xfrm>
            <a:off x="1953699" y="1817938"/>
            <a:ext cx="546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venir Heavy" panose="02000503020000020003" pitchFamily="2" charset="0"/>
              </a:rPr>
              <a:t>LUVOIR-B DM-Assisted Vortex  Coronagraph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BDA32-B41A-7D4C-9F6C-7CD0A87353FE}"/>
              </a:ext>
            </a:extLst>
          </p:cNvPr>
          <p:cNvSpPr txBox="1"/>
          <p:nvPr/>
        </p:nvSpPr>
        <p:spPr>
          <a:xfrm>
            <a:off x="5143500" y="6372612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venir Book" panose="02000503020000020003" pitchFamily="2" charset="0"/>
              </a:rPr>
              <a:t>Credit: G. Ruane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5FEFB2-3245-577D-BEA4-05F070F6CD08}"/>
              </a:ext>
            </a:extLst>
          </p:cNvPr>
          <p:cNvSpPr txBox="1"/>
          <p:nvPr/>
        </p:nvSpPr>
        <p:spPr>
          <a:xfrm>
            <a:off x="7594448" y="2857550"/>
            <a:ext cx="4273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Heavy" panose="02000503020000020003" pitchFamily="2" charset="0"/>
                <a:cs typeface="Avenir Black"/>
              </a:rPr>
              <a:t>There are many other parameters that also matter: </a:t>
            </a:r>
            <a:r>
              <a:rPr lang="en-US" dirty="0">
                <a:solidFill>
                  <a:schemeClr val="bg1"/>
                </a:solidFill>
                <a:latin typeface="Avenir Heavy" panose="02000503020000020003" pitchFamily="2" charset="0"/>
                <a:cs typeface="Avenir Black"/>
              </a:rPr>
              <a:t>bandwidth, sensitivity to stellar diameter &amp; aberrations, etc</a:t>
            </a:r>
            <a:r>
              <a:rPr lang="en-US" b="1" dirty="0">
                <a:solidFill>
                  <a:schemeClr val="bg1"/>
                </a:solidFill>
                <a:latin typeface="Avenir Heavy" panose="02000503020000020003" pitchFamily="2" charset="0"/>
                <a:cs typeface="Avenir Black"/>
              </a:rPr>
              <a:t>.</a:t>
            </a:r>
            <a:endParaRPr lang="en-US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1BC624-4A03-904E-8488-52C4708ACBCE}"/>
              </a:ext>
            </a:extLst>
          </p:cNvPr>
          <p:cNvGrpSpPr/>
          <p:nvPr/>
        </p:nvGrpSpPr>
        <p:grpSpPr>
          <a:xfrm>
            <a:off x="2683817" y="4898083"/>
            <a:ext cx="3814954" cy="1001561"/>
            <a:chOff x="2683817" y="4898083"/>
            <a:chExt cx="3814954" cy="1001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A05EA1-916D-28D6-ACB7-E8D1F7E0CF63}"/>
                </a:ext>
              </a:extLst>
            </p:cNvPr>
            <p:cNvSpPr/>
            <p:nvPr/>
          </p:nvSpPr>
          <p:spPr>
            <a:xfrm>
              <a:off x="2743200" y="5076684"/>
              <a:ext cx="3755571" cy="82296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524DD2-146F-908F-1842-783BF1CC32BE}"/>
                </a:ext>
              </a:extLst>
            </p:cNvPr>
            <p:cNvSpPr txBox="1"/>
            <p:nvPr/>
          </p:nvSpPr>
          <p:spPr>
            <a:xfrm rot="16200000">
              <a:off x="2457450" y="512445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IWA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0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88205"/>
            <a:ext cx="12090400" cy="58477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DRMs have come a long 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B3FD0-5EDB-46D4-A9FF-FB51133EB81C}"/>
              </a:ext>
            </a:extLst>
          </p:cNvPr>
          <p:cNvSpPr txBox="1"/>
          <p:nvPr/>
        </p:nvSpPr>
        <p:spPr>
          <a:xfrm>
            <a:off x="1140645" y="787870"/>
            <a:ext cx="988028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LUVOIR &amp; </a:t>
            </a:r>
            <a:r>
              <a:rPr lang="en-US" sz="2400" b="1" dirty="0" err="1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HabEx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 DRMs used realistic coronagraph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75DDB-9A10-8CE5-E412-897337DD96AC}"/>
              </a:ext>
            </a:extLst>
          </p:cNvPr>
          <p:cNvSpPr txBox="1"/>
          <p:nvPr/>
        </p:nvSpPr>
        <p:spPr>
          <a:xfrm>
            <a:off x="7696389" y="1853296"/>
            <a:ext cx="4443664" cy="46782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Key points:</a:t>
            </a:r>
          </a:p>
          <a:p>
            <a:endParaRPr lang="en-US" sz="1000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PM &amp; SM geometry matters a lot—must design at system level!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Coronagraph mask design has non-intuitive trades (OWA vs bandwidth, contrast vs IWA, etc.). Improving one parameter often comes at the expense of others.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51EBB-7D50-BBA8-1FCD-2DF0FC14B9D4}"/>
              </a:ext>
            </a:extLst>
          </p:cNvPr>
          <p:cNvSpPr txBox="1"/>
          <p:nvPr/>
        </p:nvSpPr>
        <p:spPr>
          <a:xfrm>
            <a:off x="240628" y="1507611"/>
            <a:ext cx="713262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ExEP’s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 SCDA Study was essential </a:t>
            </a: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to understanding the coronagraph design trade space and system-level requirements. 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9790548-C778-8C87-FEF1-B3DFCA501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29" y="2762821"/>
            <a:ext cx="7132628" cy="124511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C476ACF-7FDC-1F5A-AEE5-C8A562443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29" y="4659086"/>
            <a:ext cx="3501804" cy="1389524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6165011B-2EE1-5F37-5DF8-114B0E043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014" y="4224176"/>
            <a:ext cx="2931282" cy="2594095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3937115C-ECF6-B058-F5DD-5AE9659846CB}"/>
              </a:ext>
            </a:extLst>
          </p:cNvPr>
          <p:cNvSpPr/>
          <p:nvPr/>
        </p:nvSpPr>
        <p:spPr>
          <a:xfrm>
            <a:off x="429445" y="3976954"/>
            <a:ext cx="711200" cy="769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86E8953-CF36-8669-B543-33A4045DA1D8}"/>
              </a:ext>
            </a:extLst>
          </p:cNvPr>
          <p:cNvSpPr/>
          <p:nvPr/>
        </p:nvSpPr>
        <p:spPr>
          <a:xfrm rot="16200000">
            <a:off x="3715919" y="5136594"/>
            <a:ext cx="711200" cy="7692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2A00E-D75F-C419-2951-ADB2B842C761}"/>
              </a:ext>
            </a:extLst>
          </p:cNvPr>
          <p:cNvSpPr txBox="1"/>
          <p:nvPr/>
        </p:nvSpPr>
        <p:spPr>
          <a:xfrm>
            <a:off x="240627" y="6100613"/>
            <a:ext cx="3663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Slides from </a:t>
            </a:r>
            <a:r>
              <a:rPr lang="en-US" sz="1400" dirty="0" err="1">
                <a:solidFill>
                  <a:schemeClr val="bg1"/>
                </a:solidFill>
              </a:rPr>
              <a:t>Shaklan</a:t>
            </a:r>
            <a:r>
              <a:rPr lang="en-US" sz="1400" dirty="0">
                <a:solidFill>
                  <a:schemeClr val="bg1"/>
                </a:solidFill>
              </a:rPr>
              <a:t> (2016), many papers from SCDA Team</a:t>
            </a:r>
          </a:p>
        </p:txBody>
      </p:sp>
    </p:spTree>
    <p:extLst>
      <p:ext uri="{BB962C8B-B14F-4D97-AF65-F5344CB8AC3E}">
        <p14:creationId xmlns:p14="http://schemas.microsoft.com/office/powerpoint/2010/main" val="394877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88205"/>
            <a:ext cx="12090400" cy="58477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DRMs have come a long 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B3FD0-5EDB-46D4-A9FF-FB51133EB81C}"/>
              </a:ext>
            </a:extLst>
          </p:cNvPr>
          <p:cNvSpPr txBox="1"/>
          <p:nvPr/>
        </p:nvSpPr>
        <p:spPr>
          <a:xfrm>
            <a:off x="1140645" y="787870"/>
            <a:ext cx="105723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Recent DRMs include simulated noise floors via dynamic aberrations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75DDB-9A10-8CE5-E412-897337DD96AC}"/>
              </a:ext>
            </a:extLst>
          </p:cNvPr>
          <p:cNvSpPr txBox="1"/>
          <p:nvPr/>
        </p:nvSpPr>
        <p:spPr>
          <a:xfrm>
            <a:off x="7445831" y="1844894"/>
            <a:ext cx="4577348" cy="46782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Key points:</a:t>
            </a:r>
          </a:p>
          <a:p>
            <a:endParaRPr lang="en-US" sz="1000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The noise floor is one of the most important instrument requirements to get right. We need confidence in these simulations.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We can now iterate between engineering simulations and coronagraph simulations to minimize key aberrations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9DE8B23-7254-4B8C-8086-AFD4EFAEE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93" y="1234410"/>
            <a:ext cx="3328437" cy="2902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790DF2-F06D-BF20-CE8C-917B1B16E7C6}"/>
              </a:ext>
            </a:extLst>
          </p:cNvPr>
          <p:cNvSpPr txBox="1"/>
          <p:nvPr/>
        </p:nvSpPr>
        <p:spPr>
          <a:xfrm>
            <a:off x="3468231" y="1696075"/>
            <a:ext cx="3328438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Helvetica" pitchFamily="2" charset="0"/>
                <a:cs typeface="Avenir Book"/>
              </a:rPr>
              <a:t>Juanola-Parramon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 et al. (2022)</a:t>
            </a:r>
          </a:p>
          <a:p>
            <a:endParaRPr lang="en-US" sz="1400" dirty="0">
              <a:solidFill>
                <a:schemeClr val="bg1"/>
              </a:solidFill>
              <a:latin typeface="Helvetica" pitchFamily="2" charset="0"/>
              <a:cs typeface="Avenir Book"/>
            </a:endParaRPr>
          </a:p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Parameterized impact of dynamic disturbances on LUVOIR B.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1B8A3D-6098-4314-D6D1-AFB0BC5C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430" y="4170762"/>
            <a:ext cx="4036786" cy="2676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CA229F-D7DC-125B-10BB-D7FC4EBA35BC}"/>
              </a:ext>
            </a:extLst>
          </p:cNvPr>
          <p:cNvSpPr txBox="1"/>
          <p:nvPr/>
        </p:nvSpPr>
        <p:spPr>
          <a:xfrm>
            <a:off x="348343" y="4632948"/>
            <a:ext cx="2627087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bg1"/>
                </a:solidFill>
                <a:latin typeface="Helvetica" pitchFamily="2" charset="0"/>
                <a:cs typeface="Avenir Book"/>
              </a:rPr>
              <a:t>Potier</a:t>
            </a:r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 et al. (2022)</a:t>
            </a:r>
          </a:p>
          <a:p>
            <a:pPr algn="r"/>
            <a:endParaRPr lang="en-US" sz="1400" dirty="0">
              <a:solidFill>
                <a:schemeClr val="bg1"/>
              </a:solidFill>
              <a:latin typeface="Helvetica" pitchFamily="2" charset="0"/>
              <a:cs typeface="Avenir Book"/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  <a:latin typeface="Helvetica" pitchFamily="2" charset="0"/>
                <a:cs typeface="Avenir Book"/>
              </a:rPr>
              <a:t>Used the WFE time series from ULTRA study to model noise floor of LUVOIR B.</a:t>
            </a:r>
          </a:p>
        </p:txBody>
      </p:sp>
    </p:spTree>
    <p:extLst>
      <p:ext uri="{BB962C8B-B14F-4D97-AF65-F5344CB8AC3E}">
        <p14:creationId xmlns:p14="http://schemas.microsoft.com/office/powerpoint/2010/main" val="422182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043336" y="6372206"/>
            <a:ext cx="2523067" cy="65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latin typeface="Avenir Book"/>
                <a:cs typeface="Avenir Book"/>
              </a:rPr>
              <a:t>Stark et al. (2019)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88206"/>
            <a:ext cx="1219200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The </a:t>
            </a:r>
            <a:r>
              <a:rPr lang="en-US" sz="4000" b="1" dirty="0" err="1">
                <a:solidFill>
                  <a:schemeClr val="bg1"/>
                </a:solidFill>
                <a:latin typeface="Avenir Heavy"/>
                <a:cs typeface="Avenir Heavy"/>
              </a:rPr>
              <a:t>ExoEarth</a:t>
            </a:r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 Yield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CBAFD-69E9-F04B-B6C1-62C084FAD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23" b="23290"/>
          <a:stretch/>
        </p:blipFill>
        <p:spPr>
          <a:xfrm>
            <a:off x="1637475" y="853779"/>
            <a:ext cx="8846456" cy="60661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3872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0839" y="88205"/>
            <a:ext cx="1211116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Example Output Products from Yield Calculators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089F511-2664-0944-810D-EADFD3F2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150945"/>
            <a:ext cx="9144000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457189" algn="l"/>
                <a:tab pos="914377" algn="l"/>
                <a:tab pos="1371566" algn="l"/>
                <a:tab pos="1828754" algn="l"/>
                <a:tab pos="2285943" algn="l"/>
                <a:tab pos="2743131" algn="l"/>
                <a:tab pos="3200320" algn="l"/>
                <a:tab pos="3657509" algn="l"/>
                <a:tab pos="4114697" algn="l"/>
                <a:tab pos="4571886" algn="l"/>
                <a:tab pos="5029074" algn="l"/>
                <a:tab pos="5486263" algn="l"/>
                <a:tab pos="5943451" algn="l"/>
                <a:tab pos="6400640" algn="l"/>
                <a:tab pos="6857829" algn="l"/>
                <a:tab pos="7315017" algn="l"/>
                <a:tab pos="7772206" algn="l"/>
                <a:tab pos="8229394" algn="l"/>
                <a:tab pos="8686583" algn="l"/>
                <a:tab pos="9143771" algn="l"/>
              </a:tabLst>
            </a:pPr>
            <a:r>
              <a:rPr lang="en-US" sz="3200" dirty="0">
                <a:solidFill>
                  <a:schemeClr val="bg1"/>
                </a:solidFill>
                <a:latin typeface="Avenir Heavy"/>
                <a:ea typeface="Arial" pitchFamily="-65" charset="0"/>
                <a:cs typeface="Avenir Heavy"/>
              </a:rPr>
              <a:t>Exoplanet Yields for a Variety of Planets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5EA177F5-150F-096B-299F-A56C29B3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5" y="1688627"/>
            <a:ext cx="10481321" cy="46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C2D91-4507-7496-C591-37464C1E1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4" b="63577"/>
          <a:stretch/>
        </p:blipFill>
        <p:spPr>
          <a:xfrm>
            <a:off x="-146478" y="1071154"/>
            <a:ext cx="12499872" cy="553693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B34AC2-64EB-EFE5-60BE-797CCF4FC9CC}"/>
              </a:ext>
            </a:extLst>
          </p:cNvPr>
          <p:cNvSpPr txBox="1"/>
          <p:nvPr/>
        </p:nvSpPr>
        <p:spPr>
          <a:xfrm>
            <a:off x="80839" y="88205"/>
            <a:ext cx="1211116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Example Output Products from Yield Calculators</a:t>
            </a:r>
          </a:p>
        </p:txBody>
      </p:sp>
    </p:spTree>
    <p:extLst>
      <p:ext uri="{BB962C8B-B14F-4D97-AF65-F5344CB8AC3E}">
        <p14:creationId xmlns:p14="http://schemas.microsoft.com/office/powerpoint/2010/main" val="206726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9D89B-409A-E56E-AF19-511D0C1C7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35" b="13983"/>
          <a:stretch/>
        </p:blipFill>
        <p:spPr>
          <a:xfrm>
            <a:off x="1515672" y="868488"/>
            <a:ext cx="9241493" cy="5989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C65E58-8127-27BC-73B7-DF6301E2877E}"/>
              </a:ext>
            </a:extLst>
          </p:cNvPr>
          <p:cNvSpPr txBox="1"/>
          <p:nvPr/>
        </p:nvSpPr>
        <p:spPr>
          <a:xfrm>
            <a:off x="80839" y="88205"/>
            <a:ext cx="1211116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Example Output Products from Yield Calculators</a:t>
            </a:r>
          </a:p>
        </p:txBody>
      </p:sp>
    </p:spTree>
    <p:extLst>
      <p:ext uri="{BB962C8B-B14F-4D97-AF65-F5344CB8AC3E}">
        <p14:creationId xmlns:p14="http://schemas.microsoft.com/office/powerpoint/2010/main" val="3854703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8695AC-52F0-4849-FE24-067A9A9DAF10}"/>
              </a:ext>
            </a:extLst>
          </p:cNvPr>
          <p:cNvSpPr txBox="1"/>
          <p:nvPr/>
        </p:nvSpPr>
        <p:spPr>
          <a:xfrm>
            <a:off x="1953786" y="814988"/>
            <a:ext cx="2818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Observations .csv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A1000-103E-B731-8206-A239F80794B5}"/>
              </a:ext>
            </a:extLst>
          </p:cNvPr>
          <p:cNvSpPr txBox="1"/>
          <p:nvPr/>
        </p:nvSpPr>
        <p:spPr>
          <a:xfrm>
            <a:off x="8529385" y="2877610"/>
            <a:ext cx="2376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Target list .csv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8896F-92CF-E209-700A-C65F235C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1" y="1374388"/>
            <a:ext cx="5973818" cy="3294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21285-8A43-9C1C-0CE3-7B7ADD04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21" y="3400729"/>
            <a:ext cx="5815308" cy="3294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B2215-2312-6252-AAAB-5ACAFBA5B9A7}"/>
              </a:ext>
            </a:extLst>
          </p:cNvPr>
          <p:cNvSpPr txBox="1"/>
          <p:nvPr/>
        </p:nvSpPr>
        <p:spPr>
          <a:xfrm>
            <a:off x="80839" y="88205"/>
            <a:ext cx="12111160" cy="707886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Heavy"/>
                <a:cs typeface="Avenir Heavy"/>
              </a:rPr>
              <a:t>Example Output Products from Yield Calculators</a:t>
            </a:r>
          </a:p>
        </p:txBody>
      </p:sp>
    </p:spTree>
    <p:extLst>
      <p:ext uri="{BB962C8B-B14F-4D97-AF65-F5344CB8AC3E}">
        <p14:creationId xmlns:p14="http://schemas.microsoft.com/office/powerpoint/2010/main" val="390205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17084" y="136165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Science Case Simulation Working Groups</a:t>
            </a:r>
            <a:endParaRPr b="1" dirty="0">
              <a:solidFill>
                <a:schemeClr val="bg1"/>
              </a:solidFill>
            </a:endParaRPr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94588" y="1425875"/>
          <a:ext cx="11986875" cy="48718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3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95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Science Case Simulation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JWG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Natasha Batalha (Ames)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Rachel Osten (STScI)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Aki Roberge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 codes to simulate returns from potential HWO science cases, starting with three needed to help design an integrated science modeling framework.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Science Case Simulation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Astrometry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JWG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Scott Gaudi (Ohio State)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Josh Pepper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Investigate performing high-precision astrometry with HWO and develop a tool to model astrometry surveys with a wide-field camera.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Science Case Simulation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Exoplanet Direct Imaging Yields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JWG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Dmitry Savransky (Cornell)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 Stark (GSFC)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Aki Roberge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Simulate numbers of different kinds of exoplanets found in various HWO coronagraphic imaging surveys, and work to increase the fidelity of yield modeling codes.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Science Case Simulation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Galaxy Evolution in the UV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JWG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Edmund Hodges-Kluck (GSFC)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Médéric Boquien (Université Côte d'Azur)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John O'Meara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Simulate returns from a challenging galaxy evolution science case that uses multi-object ultraviolet spectroscopy.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>
                    <a:lnL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Google Shape;116;p18"/>
          <p:cNvSpPr txBox="1"/>
          <p:nvPr/>
        </p:nvSpPr>
        <p:spPr>
          <a:xfrm>
            <a:off x="94588" y="6369650"/>
            <a:ext cx="118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u="sng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https://docs.google.com/spreadsheets/d/1iIKG7u2gLjxv8XdYZSA-HG84odmjvOqC_LH6Xl13Ivs</a:t>
            </a:r>
            <a:r>
              <a:rPr lang="en">
                <a:solidFill>
                  <a:schemeClr val="bg1"/>
                </a:solidFill>
              </a:rPr>
              <a:t> 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EBA15A3-767E-8CA6-C530-DEDF8A2B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2500" t="25000" r="12500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08283-B1EC-4176-8EC6-E3C4FD2C7CB8}"/>
              </a:ext>
            </a:extLst>
          </p:cNvPr>
          <p:cNvSpPr txBox="1"/>
          <p:nvPr/>
        </p:nvSpPr>
        <p:spPr>
          <a:xfrm>
            <a:off x="0" y="88205"/>
            <a:ext cx="12090400" cy="584775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  <a:alpha val="80000"/>
                </a:schemeClr>
              </a:gs>
              <a:gs pos="0">
                <a:schemeClr val="tx2">
                  <a:alpha val="40000"/>
                </a:schemeClr>
              </a:gs>
            </a:gsLst>
            <a:lin ang="0" scaled="1"/>
            <a:tileRect/>
          </a:gradFill>
          <a:effectLst>
            <a:outerShdw blurRad="114300" dist="127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In summary...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5B45-36E3-5056-B082-CB5897825CCA}"/>
              </a:ext>
            </a:extLst>
          </p:cNvPr>
          <p:cNvSpPr txBox="1"/>
          <p:nvPr/>
        </p:nvSpPr>
        <p:spPr>
          <a:xfrm>
            <a:off x="371091" y="1158575"/>
            <a:ext cx="11307101" cy="52629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Exoplanet yield calculation for a high contrast imaging survey requires an exposure time calculator and a completeness calculator, as well as a long list of input assumptions.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Maximizing the potential yield of a mission requires making optimized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Modern yield calculators take into account realistic coronagraph performance at reasonably high fidelity.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Helvetica" pitchFamily="2" charset="0"/>
                <a:cs typeface="Avenir Black"/>
              </a:rPr>
              <a:t>Exoplanet yield calculators provide the machinery to flow science requirements to mission requirements by estimating science productivity and science yield sensitivities.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Helvetica" pitchFamily="2" charset="0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34805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7084" y="57789"/>
            <a:ext cx="11358000" cy="18102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Who is the ESYWG?</a:t>
            </a:r>
            <a:br>
              <a:rPr lang="en" dirty="0">
                <a:solidFill>
                  <a:schemeClr val="bg1"/>
                </a:solidFill>
              </a:rPr>
            </a:br>
            <a:br>
              <a:rPr lang="en" sz="1300" dirty="0">
                <a:solidFill>
                  <a:schemeClr val="bg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You!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17084" y="1758699"/>
            <a:ext cx="11358000" cy="5099298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Plus our advisory committee:</a:t>
            </a: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Co-Leads: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Chris Stark (NASA GSFC), Dmitry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Savransky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(Cornell)</a:t>
            </a:r>
            <a:endParaRPr sz="2000" b="1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Yields: 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Rhonda Morgan (JPL), Peter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Plavchan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(GMU), Corey Spohn (NASA GSFC/NPP), Tiffany Glassman (Northrop)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Stars: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Natalie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Hinkel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(LSU)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Occurrence rates: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Jessie Christiansen (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NExScI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), Steve Bryson (NASA ARC)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Exozodi: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Miles Currie (UW)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Exoplanet Models/Retrievals: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Renyu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Hu (JPL), Natasha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Latouf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(NASA GSFC NSF GRF),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Avi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Mandell (NASA GSFC)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Astrobiology: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Jake Lustig-Yaeger (JHU APL)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Coronagraphs: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Kevin Fogarty (NASA ARC),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Roser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Juanola-Parramon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(NASA GSFC/UMBC), Lucie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Leboulleux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(Grenoble), Dan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Sirbu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(NASA ARC)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WFSC: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Bruce Macintosh (UCSC), Susan Redmond (Caltech)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Telescope/systems: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Stuart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Shaklan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(JPL)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Exposure times/Detector/Roman: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Bijan Nemati (Tellus1 Scientific), Sarah 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Steiger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(</a:t>
            </a:r>
            <a:r>
              <a:rPr lang="en" sz="2000" dirty="0" err="1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STScI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buClr>
                <a:schemeClr val="dk1"/>
              </a:buClr>
              <a:buSzPts val="1100"/>
              <a:buNone/>
            </a:pPr>
            <a:r>
              <a:rPr lang="en" sz="2000" b="1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Stray light:</a:t>
            </a:r>
            <a:r>
              <a:rPr lang="en" sz="2000" dirty="0">
                <a:solidFill>
                  <a:schemeClr val="bg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Charley Noecker (JPL)</a:t>
            </a:r>
            <a:endParaRPr sz="2000" dirty="0">
              <a:solidFill>
                <a:schemeClr val="bg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5138" indent="-465138">
              <a:spcAft>
                <a:spcPts val="1600"/>
              </a:spcAft>
              <a:buNone/>
            </a:pP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17084" y="136163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Liaisons to Other Working Groups/Subgroups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9808038" y="3237725"/>
            <a:ext cx="2112000" cy="1076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/>
              <a:t>Discovering Living Worlds</a:t>
            </a:r>
            <a:endParaRPr sz="2200"/>
          </a:p>
        </p:txBody>
      </p:sp>
      <p:sp>
        <p:nvSpPr>
          <p:cNvPr id="123" name="Google Shape;123;p19"/>
          <p:cNvSpPr/>
          <p:nvPr/>
        </p:nvSpPr>
        <p:spPr>
          <a:xfrm>
            <a:off x="9752938" y="1741975"/>
            <a:ext cx="2112000" cy="1076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/>
              <a:t>Systems</a:t>
            </a:r>
            <a:endParaRPr sz="2200"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5907901" y="4819825"/>
            <a:ext cx="3324000" cy="1847700"/>
            <a:chOff x="6211500" y="1848425"/>
            <a:chExt cx="3324000" cy="1847700"/>
          </a:xfrm>
        </p:grpSpPr>
        <p:sp>
          <p:nvSpPr>
            <p:cNvPr id="125" name="Google Shape;125;p19"/>
            <p:cNvSpPr/>
            <p:nvPr/>
          </p:nvSpPr>
          <p:spPr>
            <a:xfrm>
              <a:off x="6211500" y="1848425"/>
              <a:ext cx="3230700" cy="18477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200"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770850" y="2475000"/>
              <a:ext cx="2112000" cy="107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/>
                <a:t>High-Contrast</a:t>
              </a:r>
              <a:endParaRPr sz="2200"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6211500" y="1910375"/>
              <a:ext cx="33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200">
                  <a:solidFill>
                    <a:schemeClr val="dk1"/>
                  </a:solidFill>
                </a:rPr>
                <a:t>Science Data Simulation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8" name="Google Shape;128;p19"/>
          <p:cNvGrpSpPr/>
          <p:nvPr/>
        </p:nvGrpSpPr>
        <p:grpSpPr>
          <a:xfrm>
            <a:off x="174238" y="1741975"/>
            <a:ext cx="2632800" cy="2172600"/>
            <a:chOff x="172650" y="1741975"/>
            <a:chExt cx="2632800" cy="2172600"/>
          </a:xfrm>
        </p:grpSpPr>
        <p:sp>
          <p:nvSpPr>
            <p:cNvPr id="129" name="Google Shape;129;p19"/>
            <p:cNvSpPr/>
            <p:nvPr/>
          </p:nvSpPr>
          <p:spPr>
            <a:xfrm>
              <a:off x="172650" y="1741975"/>
              <a:ext cx="2632800" cy="21726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200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415500" y="2710325"/>
              <a:ext cx="2112000" cy="107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/>
                <a:t>Target Stars and Systems</a:t>
              </a:r>
              <a:endParaRPr sz="2200"/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172650" y="1848425"/>
              <a:ext cx="2632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200">
                  <a:solidFill>
                    <a:schemeClr val="dk1"/>
                  </a:solidFill>
                </a:rPr>
                <a:t>Discovering Living </a:t>
              </a:r>
              <a:endParaRPr sz="2200">
                <a:solidFill>
                  <a:schemeClr val="dk1"/>
                </a:solidFill>
              </a:endParaRPr>
            </a:p>
            <a:p>
              <a:pPr algn="ctr"/>
              <a:r>
                <a:rPr lang="en" sz="2200">
                  <a:solidFill>
                    <a:schemeClr val="dk1"/>
                  </a:solidFill>
                </a:rPr>
                <a:t>Worlds</a:t>
              </a:r>
              <a:endParaRPr sz="2200">
                <a:solidFill>
                  <a:schemeClr val="dk1"/>
                </a:solidFill>
              </a:endParaRPr>
            </a:p>
          </p:txBody>
        </p:sp>
      </p:grpSp>
      <p:grpSp>
        <p:nvGrpSpPr>
          <p:cNvPr id="132" name="Google Shape;132;p19"/>
          <p:cNvGrpSpPr/>
          <p:nvPr/>
        </p:nvGrpSpPr>
        <p:grpSpPr>
          <a:xfrm>
            <a:off x="326613" y="4611250"/>
            <a:ext cx="5276100" cy="2172600"/>
            <a:chOff x="304325" y="4342075"/>
            <a:chExt cx="5276100" cy="2172600"/>
          </a:xfrm>
        </p:grpSpPr>
        <p:grpSp>
          <p:nvGrpSpPr>
            <p:cNvPr id="133" name="Google Shape;133;p19"/>
            <p:cNvGrpSpPr/>
            <p:nvPr/>
          </p:nvGrpSpPr>
          <p:grpSpPr>
            <a:xfrm>
              <a:off x="304325" y="4342075"/>
              <a:ext cx="5276100" cy="2172600"/>
              <a:chOff x="3203250" y="6091775"/>
              <a:chExt cx="5276100" cy="2172600"/>
            </a:xfrm>
          </p:grpSpPr>
          <p:sp>
            <p:nvSpPr>
              <p:cNvPr id="134" name="Google Shape;134;p19"/>
              <p:cNvSpPr/>
              <p:nvPr/>
            </p:nvSpPr>
            <p:spPr>
              <a:xfrm>
                <a:off x="3203250" y="6091775"/>
                <a:ext cx="5276100" cy="21726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200"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3314425" y="7060125"/>
                <a:ext cx="2112000" cy="10767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2200"/>
                  <a:t>Characterizing Exoplanets</a:t>
                </a:r>
                <a:endParaRPr sz="2200"/>
              </a:p>
            </p:txBody>
          </p:sp>
          <p:sp>
            <p:nvSpPr>
              <p:cNvPr id="136" name="Google Shape;136;p19"/>
              <p:cNvSpPr txBox="1"/>
              <p:nvPr/>
            </p:nvSpPr>
            <p:spPr>
              <a:xfrm>
                <a:off x="3203250" y="6198225"/>
                <a:ext cx="5089800" cy="8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" sz="2200">
                    <a:solidFill>
                      <a:schemeClr val="dk1"/>
                    </a:solidFill>
                  </a:rPr>
                  <a:t>Understanding the Solar System in its Galactic Context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7" name="Google Shape;137;p19"/>
            <p:cNvSpPr/>
            <p:nvPr/>
          </p:nvSpPr>
          <p:spPr>
            <a:xfrm>
              <a:off x="2805450" y="5339375"/>
              <a:ext cx="2632800" cy="107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/>
                <a:t>Demographics &amp; Architectures of Planetary Systems</a:t>
              </a:r>
              <a:endParaRPr sz="2200"/>
            </a:p>
          </p:txBody>
        </p:sp>
      </p:grpSp>
      <p:grpSp>
        <p:nvGrpSpPr>
          <p:cNvPr id="138" name="Google Shape;138;p19"/>
          <p:cNvGrpSpPr/>
          <p:nvPr/>
        </p:nvGrpSpPr>
        <p:grpSpPr>
          <a:xfrm>
            <a:off x="9537088" y="4611250"/>
            <a:ext cx="2543700" cy="2172600"/>
            <a:chOff x="8160800" y="6091775"/>
            <a:chExt cx="2543700" cy="2172600"/>
          </a:xfrm>
        </p:grpSpPr>
        <p:sp>
          <p:nvSpPr>
            <p:cNvPr id="139" name="Google Shape;139;p19"/>
            <p:cNvSpPr/>
            <p:nvPr/>
          </p:nvSpPr>
          <p:spPr>
            <a:xfrm>
              <a:off x="8160800" y="6091775"/>
              <a:ext cx="2543700" cy="21726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200"/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8160800" y="6198225"/>
              <a:ext cx="2472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200">
                  <a:solidFill>
                    <a:schemeClr val="dk1"/>
                  </a:solidFill>
                </a:rPr>
                <a:t>Technology</a:t>
              </a:r>
              <a:endParaRPr sz="2200">
                <a:solidFill>
                  <a:schemeClr val="dk1"/>
                </a:solidFill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8339900" y="6995950"/>
              <a:ext cx="2112000" cy="107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/>
                <a:t>Coronagraphs</a:t>
              </a:r>
              <a:endParaRPr sz="2200"/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4555851" y="1356475"/>
            <a:ext cx="3324000" cy="1847700"/>
            <a:chOff x="6211500" y="1848425"/>
            <a:chExt cx="3324000" cy="1847700"/>
          </a:xfrm>
        </p:grpSpPr>
        <p:sp>
          <p:nvSpPr>
            <p:cNvPr id="143" name="Google Shape;143;p19"/>
            <p:cNvSpPr/>
            <p:nvPr/>
          </p:nvSpPr>
          <p:spPr>
            <a:xfrm>
              <a:off x="6211500" y="1848425"/>
              <a:ext cx="3230700" cy="18477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200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770850" y="2475000"/>
              <a:ext cx="2112000" cy="1076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/>
                <a:t>Exoplanet Direct Imaging Yields</a:t>
              </a:r>
              <a:endParaRPr sz="2200"/>
            </a:p>
          </p:txBody>
        </p:sp>
        <p:sp>
          <p:nvSpPr>
            <p:cNvPr id="145" name="Google Shape;145;p19"/>
            <p:cNvSpPr txBox="1"/>
            <p:nvPr/>
          </p:nvSpPr>
          <p:spPr>
            <a:xfrm>
              <a:off x="6211500" y="1910375"/>
              <a:ext cx="33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200">
                  <a:solidFill>
                    <a:schemeClr val="dk1"/>
                  </a:solidFill>
                </a:rPr>
                <a:t>Science Case Simulation</a:t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146" name="Google Shape;146;p19"/>
          <p:cNvCxnSpPr>
            <a:stCxn id="144" idx="1"/>
            <a:endCxn id="130" idx="3"/>
          </p:cNvCxnSpPr>
          <p:nvPr/>
        </p:nvCxnSpPr>
        <p:spPr>
          <a:xfrm flipH="1">
            <a:off x="2529201" y="2521400"/>
            <a:ext cx="2586000" cy="72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9"/>
          <p:cNvCxnSpPr>
            <a:stCxn id="144" idx="1"/>
          </p:cNvCxnSpPr>
          <p:nvPr/>
        </p:nvCxnSpPr>
        <p:spPr>
          <a:xfrm flipH="1">
            <a:off x="1536801" y="2521400"/>
            <a:ext cx="3578400" cy="306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9"/>
          <p:cNvCxnSpPr>
            <a:stCxn id="144" idx="2"/>
            <a:endCxn id="137" idx="0"/>
          </p:cNvCxnSpPr>
          <p:nvPr/>
        </p:nvCxnSpPr>
        <p:spPr>
          <a:xfrm flipH="1">
            <a:off x="4144101" y="3059750"/>
            <a:ext cx="2027100" cy="254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9"/>
          <p:cNvCxnSpPr>
            <a:stCxn id="144" idx="2"/>
            <a:endCxn id="127" idx="2"/>
          </p:cNvCxnSpPr>
          <p:nvPr/>
        </p:nvCxnSpPr>
        <p:spPr>
          <a:xfrm>
            <a:off x="6171201" y="3059750"/>
            <a:ext cx="1398600" cy="234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9"/>
          <p:cNvCxnSpPr>
            <a:stCxn id="144" idx="3"/>
            <a:endCxn id="141" idx="1"/>
          </p:cNvCxnSpPr>
          <p:nvPr/>
        </p:nvCxnSpPr>
        <p:spPr>
          <a:xfrm>
            <a:off x="7227201" y="2521400"/>
            <a:ext cx="2489100" cy="353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9"/>
          <p:cNvCxnSpPr>
            <a:stCxn id="144" idx="3"/>
            <a:endCxn id="122" idx="1"/>
          </p:cNvCxnSpPr>
          <p:nvPr/>
        </p:nvCxnSpPr>
        <p:spPr>
          <a:xfrm>
            <a:off x="7227201" y="2521400"/>
            <a:ext cx="2580900" cy="125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9"/>
          <p:cNvCxnSpPr>
            <a:stCxn id="144" idx="3"/>
            <a:endCxn id="123" idx="1"/>
          </p:cNvCxnSpPr>
          <p:nvPr/>
        </p:nvCxnSpPr>
        <p:spPr>
          <a:xfrm rot="10800000" flipH="1">
            <a:off x="7227201" y="2280200"/>
            <a:ext cx="2525700" cy="24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2456313" y="2356400"/>
            <a:ext cx="248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900" dirty="0">
                <a:solidFill>
                  <a:schemeClr val="bg1"/>
                </a:solidFill>
              </a:rPr>
              <a:t>Natalie </a:t>
            </a:r>
            <a:r>
              <a:rPr lang="en" sz="1900" dirty="0" err="1">
                <a:solidFill>
                  <a:schemeClr val="bg1"/>
                </a:solidFill>
              </a:rPr>
              <a:t>Hinkel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3338188" y="3671450"/>
            <a:ext cx="197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 sz="1900">
                <a:solidFill>
                  <a:schemeClr val="bg1"/>
                </a:solidFill>
              </a:rPr>
              <a:t>Jessie Christiansen </a:t>
            </a:r>
            <a:endParaRPr sz="1900">
              <a:solidFill>
                <a:schemeClr val="bg1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985138" y="4100613"/>
            <a:ext cx="19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 sz="1900">
                <a:solidFill>
                  <a:schemeClr val="bg1"/>
                </a:solidFill>
              </a:rPr>
              <a:t>Renyu Hu</a:t>
            </a:r>
            <a:endParaRPr sz="1900">
              <a:solidFill>
                <a:schemeClr val="bg1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01738" y="3468713"/>
            <a:ext cx="197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900">
                <a:solidFill>
                  <a:schemeClr val="bg1"/>
                </a:solidFill>
              </a:rPr>
              <a:t>Bruce Macintosh</a:t>
            </a:r>
            <a:endParaRPr sz="1900">
              <a:solidFill>
                <a:schemeClr val="bg1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739013" y="1955588"/>
            <a:ext cx="19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 sz="1900">
                <a:solidFill>
                  <a:schemeClr val="bg1"/>
                </a:solidFill>
              </a:rPr>
              <a:t>Stuart Shaklan</a:t>
            </a:r>
            <a:endParaRPr sz="1900">
              <a:solidFill>
                <a:schemeClr val="bg1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8442818" y="2849838"/>
            <a:ext cx="19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/>
            <a:r>
              <a:rPr lang="en" sz="1900" dirty="0">
                <a:solidFill>
                  <a:schemeClr val="bg1"/>
                </a:solidFill>
              </a:rPr>
              <a:t>Jake Lustig-Yaeger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8425538" y="3955113"/>
            <a:ext cx="1977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bg1"/>
                </a:solidFill>
              </a:rPr>
              <a:t>Dan Sirbu</a:t>
            </a:r>
            <a:endParaRPr sz="19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0" y="44723"/>
            <a:ext cx="12192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Purpose of the ESYWG General Membership Meetings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273392" y="964979"/>
            <a:ext cx="11358000" cy="5997524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Provide updates on ESYWG plan &amp; progress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Solicit your feedback and input on the plan</a:t>
            </a:r>
            <a:endParaRPr sz="2400" dirty="0">
              <a:solidFill>
                <a:schemeClr val="bg1"/>
              </a:solidFill>
            </a:endParaRPr>
          </a:p>
          <a:p>
            <a:pPr lvl="1"/>
            <a:r>
              <a:rPr lang="en" sz="2000" dirty="0">
                <a:solidFill>
                  <a:schemeClr val="bg1"/>
                </a:solidFill>
              </a:rPr>
              <a:t>Help set task priorities and guide direction of work</a:t>
            </a:r>
          </a:p>
          <a:p>
            <a:r>
              <a:rPr lang="en-US" sz="2400" dirty="0">
                <a:solidFill>
                  <a:schemeClr val="bg1"/>
                </a:solidFill>
              </a:rPr>
              <a:t>Establish task groups to deliver key products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Task groups will meet outside of regularly scheduled meetings</a:t>
            </a:r>
          </a:p>
          <a:p>
            <a:r>
              <a:rPr lang="en-US" sz="2400" dirty="0">
                <a:solidFill>
                  <a:schemeClr val="bg1"/>
                </a:solidFill>
              </a:rPr>
              <a:t>Educate ourselves and share knowledge relevant to yield calculations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 will be hosting special topics covering yield calculation methods, inputs, etc.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Advisory committee members and volunteer general members can give these talks</a:t>
            </a:r>
          </a:p>
          <a:p>
            <a:pPr marL="56515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2700" lvl="1" indent="0">
              <a:buNone/>
            </a:pPr>
            <a:r>
              <a:rPr lang="en-US" sz="3000" i="1" dirty="0">
                <a:solidFill>
                  <a:schemeClr val="bg1"/>
                </a:solidFill>
              </a:rPr>
              <a:t>Notes</a:t>
            </a:r>
            <a:endParaRPr sz="3000" i="1" dirty="0">
              <a:solidFill>
                <a:schemeClr val="bg1"/>
              </a:solidFill>
            </a:endParaRPr>
          </a:p>
          <a:p>
            <a:r>
              <a:rPr lang="en" sz="2400" dirty="0">
                <a:solidFill>
                  <a:schemeClr val="bg1"/>
                </a:solidFill>
              </a:rPr>
              <a:t>We are not starting from scratch: we wish to build upon past efforts</a:t>
            </a:r>
            <a:endParaRPr sz="2400" dirty="0">
              <a:solidFill>
                <a:schemeClr val="bg1"/>
              </a:solidFill>
            </a:endParaRPr>
          </a:p>
          <a:p>
            <a:r>
              <a:rPr lang="en" sz="2400" dirty="0">
                <a:solidFill>
                  <a:schemeClr val="bg1"/>
                </a:solidFill>
              </a:rPr>
              <a:t>We have two fairly mature yield modeling codes (AYO &amp; </a:t>
            </a:r>
            <a:r>
              <a:rPr lang="en" sz="2400" dirty="0" err="1">
                <a:solidFill>
                  <a:schemeClr val="bg1"/>
                </a:solidFill>
              </a:rPr>
              <a:t>ExoSIMS</a:t>
            </a:r>
            <a:r>
              <a:rPr lang="en" sz="2400" dirty="0">
                <a:solidFill>
                  <a:schemeClr val="bg1"/>
                </a:solidFill>
              </a:rPr>
              <a:t>)</a:t>
            </a:r>
            <a:endParaRPr sz="2400" dirty="0">
              <a:solidFill>
                <a:schemeClr val="bg1"/>
              </a:solidFill>
            </a:endParaRPr>
          </a:p>
          <a:p>
            <a:pPr lvl="1"/>
            <a:r>
              <a:rPr lang="en" sz="2000" dirty="0">
                <a:solidFill>
                  <a:schemeClr val="bg1"/>
                </a:solidFill>
              </a:rPr>
              <a:t>More are welcome, but must be provided– we are not creating a new yield code here</a:t>
            </a:r>
          </a:p>
          <a:p>
            <a:pPr lvl="1"/>
            <a:r>
              <a:rPr lang="en" sz="2000" dirty="0">
                <a:solidFill>
                  <a:schemeClr val="bg1"/>
                </a:solidFill>
              </a:rPr>
              <a:t>Our goal is not to create a single definitive yield code: rather is is to standardize and record all inputs and assumptions, and to verify that we understand the sources of discrepancies in yield predictions</a:t>
            </a:r>
            <a:endParaRPr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7084" y="-7525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r>
              <a:rPr lang="en" b="1" dirty="0">
                <a:solidFill>
                  <a:schemeClr val="bg1"/>
                </a:solidFill>
              </a:rPr>
              <a:t>Logistics and Resources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69817" y="700607"/>
            <a:ext cx="12022183" cy="45552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/>
          </a:bodyPr>
          <a:lstStyle/>
          <a:p>
            <a:r>
              <a:rPr lang="en" sz="3000" dirty="0">
                <a:solidFill>
                  <a:schemeClr val="bg1"/>
                </a:solidFill>
              </a:rPr>
              <a:t>Public Slack:</a:t>
            </a:r>
          </a:p>
          <a:p>
            <a:pPr lvl="1"/>
            <a:r>
              <a:rPr lang="en" sz="2600" dirty="0" err="1">
                <a:solidFill>
                  <a:schemeClr val="bg1"/>
                </a:solidFill>
              </a:rPr>
              <a:t>HWO_Community</a:t>
            </a:r>
            <a:r>
              <a:rPr lang="en" sz="2600" dirty="0">
                <a:solidFill>
                  <a:schemeClr val="bg1"/>
                </a:solidFill>
              </a:rPr>
              <a:t> Slack, #</a:t>
            </a:r>
            <a:r>
              <a:rPr lang="en" sz="2600" dirty="0" err="1">
                <a:solidFill>
                  <a:schemeClr val="bg1"/>
                </a:solidFill>
              </a:rPr>
              <a:t>esywg</a:t>
            </a:r>
            <a:r>
              <a:rPr lang="en" sz="2600" dirty="0">
                <a:solidFill>
                  <a:schemeClr val="bg1"/>
                </a:solidFill>
              </a:rPr>
              <a:t> 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Public GitHub repository: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  <a:effectLst/>
                <a:hlinkClick r:id="rId3" tooltip="Original URL: https://github.com/HWO-GOMAP-Working-Groups/Science-Case-Simulation-ESY. Click or tap if you trust this link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https://github.com/HWO-GOMAP-Working-Groups/Science-Case-Simulation-ESY</a:t>
            </a:r>
            <a:endParaRPr lang="en-US" sz="2600" dirty="0">
              <a:solidFill>
                <a:schemeClr val="bg1"/>
              </a:solidFill>
            </a:endParaRP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Meeting notes, public documents, public code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Corey Spohn (NASA Goddard) is the POC</a:t>
            </a:r>
            <a:endParaRPr sz="2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F075B-E279-4C7B-186D-70237F9F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794" y="3656305"/>
            <a:ext cx="5904412" cy="31278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7000" y="34198"/>
            <a:ext cx="11358000" cy="7635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rmAutofit fontScale="90000"/>
          </a:bodyPr>
          <a:lstStyle/>
          <a:p>
            <a:pPr algn="l">
              <a:buClr>
                <a:schemeClr val="dk1"/>
              </a:buClr>
              <a:buSzPct val="29729"/>
            </a:pPr>
            <a:r>
              <a:rPr lang="en" b="1" dirty="0">
                <a:solidFill>
                  <a:schemeClr val="bg1"/>
                </a:solidFill>
              </a:rPr>
              <a:t>GOMAP-HWO Code of Conduct &amp; Reporting Protocol</a:t>
            </a:r>
            <a:endParaRPr b="1" dirty="0">
              <a:solidFill>
                <a:schemeClr val="bg1"/>
              </a:solidFill>
            </a:endParaRPr>
          </a:p>
          <a:p>
            <a:pPr algn="l">
              <a:buClr>
                <a:schemeClr val="dk1"/>
              </a:buClr>
              <a:buSzPct val="29729"/>
            </a:pPr>
            <a:endParaRPr dirty="0">
              <a:solidFill>
                <a:schemeClr val="bg1"/>
              </a:solidFill>
            </a:endParaRPr>
          </a:p>
          <a:p>
            <a:pPr algn="l"/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355891" y="1683191"/>
            <a:ext cx="3532200" cy="4767600"/>
          </a:xfrm>
          <a:prstGeom prst="rect">
            <a:avLst/>
          </a:prstGeom>
          <a:solidFill>
            <a:srgbClr val="1B62AC"/>
          </a:solidFill>
          <a:ln>
            <a:noFill/>
          </a:ln>
        </p:spPr>
        <p:txBody>
          <a:bodyPr spcFirstLastPara="1" wrap="square" lIns="68575" tIns="219450" rIns="68575" bIns="34275" anchor="t" anchorCtr="0">
            <a:noAutofit/>
          </a:bodyPr>
          <a:lstStyle/>
          <a:p>
            <a:pPr marL="128016" marR="91440" indent="-36576" algn="ctr">
              <a:lnSpc>
                <a:spcPct val="90000"/>
              </a:lnSpc>
            </a:pPr>
            <a:r>
              <a:rPr lang="en" sz="22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Reporting Protocol</a:t>
            </a:r>
            <a:endParaRPr sz="2200" b="1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91440">
              <a:lnSpc>
                <a:spcPct val="90000"/>
              </a:lnSpc>
            </a:pPr>
            <a:endParaRPr sz="2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r>
              <a:rPr lang="en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Follow the procedures in the APD Statement of Principles and contact the HWO GIG</a:t>
            </a:r>
            <a:endParaRPr sz="20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20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r>
              <a:rPr lang="en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institutional reporting channels, as appropriate</a:t>
            </a:r>
            <a:br>
              <a:rPr lang="en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r>
              <a:rPr lang="en" sz="20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NASA-funded individuals have access to NASA programs (Ombuds, Anti-Harassment, ODEO) and a facilitator to help navigate the various options</a:t>
            </a:r>
            <a:endParaRPr sz="20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318335" y="1683190"/>
            <a:ext cx="3635400" cy="4767600"/>
          </a:xfrm>
          <a:prstGeom prst="rect">
            <a:avLst/>
          </a:prstGeom>
          <a:solidFill>
            <a:srgbClr val="1B62AC"/>
          </a:solidFill>
          <a:ln>
            <a:noFill/>
          </a:ln>
        </p:spPr>
        <p:txBody>
          <a:bodyPr spcFirstLastPara="1" wrap="square" lIns="68575" tIns="219450" rIns="68575" bIns="34275" anchor="t" anchorCtr="0">
            <a:noAutofit/>
          </a:bodyPr>
          <a:lstStyle/>
          <a:p>
            <a:pPr marL="128016" marR="91440" indent="-36576" algn="ctr">
              <a:lnSpc>
                <a:spcPct val="90000"/>
              </a:lnSpc>
            </a:pPr>
            <a:r>
              <a:rPr lang="en" sz="21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American Astronomical Society (AAS) Code of Ethics</a:t>
            </a:r>
            <a:endParaRPr sz="21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r>
              <a:rPr lang="en" sz="1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AAS Code of Ethics is required to be followed under the APD Statement of Principles</a:t>
            </a: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80813" y="1683192"/>
            <a:ext cx="3532200" cy="4767600"/>
          </a:xfrm>
          <a:prstGeom prst="rect">
            <a:avLst/>
          </a:prstGeom>
          <a:solidFill>
            <a:srgbClr val="1B62AC"/>
          </a:solidFill>
          <a:ln>
            <a:noFill/>
          </a:ln>
        </p:spPr>
        <p:txBody>
          <a:bodyPr spcFirstLastPara="1" wrap="square" lIns="68575" tIns="219450" rIns="68575" bIns="34275" anchor="t" anchorCtr="0">
            <a:noAutofit/>
          </a:bodyPr>
          <a:lstStyle/>
          <a:p>
            <a:pPr marL="128016" marR="91440" indent="-36576" algn="ctr">
              <a:lnSpc>
                <a:spcPct val="90000"/>
              </a:lnSpc>
              <a:spcBef>
                <a:spcPts val="1000"/>
              </a:spcBef>
            </a:pPr>
            <a:r>
              <a:rPr lang="en" sz="21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NASA Astrophysics Division Statement of Principles</a:t>
            </a:r>
            <a:endParaRPr sz="21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indent="-38100" algn="ctr">
              <a:lnSpc>
                <a:spcPct val="90000"/>
              </a:lnSpc>
            </a:pPr>
            <a:endParaRPr sz="21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016" marR="91440" indent="-36576">
              <a:lnSpc>
                <a:spcPct val="90000"/>
              </a:lnSpc>
            </a:pPr>
            <a:r>
              <a:rPr lang="en" sz="1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participants in GOMAP-HWO activities must adhere to the APD Statement of Principles</a:t>
            </a:r>
            <a:endParaRPr sz="19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327" y="2725870"/>
            <a:ext cx="2041175" cy="2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389" y="2670395"/>
            <a:ext cx="2152125" cy="21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80813" y="6474944"/>
            <a:ext cx="103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</a:rPr>
              <a:t>Code of Conduct: </a:t>
            </a:r>
            <a:r>
              <a:rPr lang="en" sz="16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https://docs.google.com/document/d/1flXRhnN8aPi82BrGkPUwmidMqmk8ikFlGiMsQtkvaeo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75277-64E3-5CB3-0B41-602CD2473DC6}"/>
              </a:ext>
            </a:extLst>
          </p:cNvPr>
          <p:cNvSpPr txBox="1"/>
          <p:nvPr/>
        </p:nvSpPr>
        <p:spPr>
          <a:xfrm>
            <a:off x="0" y="95358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You must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fill out the ESYWG follow-up survey to participate in this group. See e-mail.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43493</TotalTime>
  <Words>2536</Words>
  <Application>Microsoft Macintosh PowerPoint</Application>
  <PresentationFormat>Widescreen</PresentationFormat>
  <Paragraphs>382</Paragraphs>
  <Slides>40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Avenir Black</vt:lpstr>
      <vt:lpstr>Avenir Book</vt:lpstr>
      <vt:lpstr>Avenir Heavy</vt:lpstr>
      <vt:lpstr>Avenir Light Oblique</vt:lpstr>
      <vt:lpstr>Calibri</vt:lpstr>
      <vt:lpstr>Helvetica</vt:lpstr>
      <vt:lpstr>Symbol</vt:lpstr>
      <vt:lpstr>Times New Roman</vt:lpstr>
      <vt:lpstr>Office Theme</vt:lpstr>
      <vt:lpstr>Introduction to the Exoplanet Science Yield sub-Working Group (ESYWG)</vt:lpstr>
      <vt:lpstr>What is the ESYWG?   Our Charter:  </vt:lpstr>
      <vt:lpstr>Where is the ESYWG (in the “org chart”)?</vt:lpstr>
      <vt:lpstr>Science Case Simulation Working Groups</vt:lpstr>
      <vt:lpstr>Who is the ESYWG?  You!</vt:lpstr>
      <vt:lpstr>Liaisons to Other Working Groups/Subgroups</vt:lpstr>
      <vt:lpstr>Purpose of the ESYWG General Membership Meetings</vt:lpstr>
      <vt:lpstr>Logistics and Resources</vt:lpstr>
      <vt:lpstr>GOMAP-HWO Code of Conduct &amp; Reporting Protocol  </vt:lpstr>
      <vt:lpstr>Goals, Plan of Work, &amp; Timeline</vt:lpstr>
      <vt:lpstr>ESYWG Products &amp; Timeline</vt:lpstr>
      <vt:lpstr>Update on Progress So Far</vt:lpstr>
      <vt:lpstr>First Task: ETC Benchmarking/Cross-Model Validation</vt:lpstr>
      <vt:lpstr>First Task: ETC Benchmarking/Cross-Model Validation</vt:lpstr>
      <vt:lpstr>Future Plans</vt:lpstr>
      <vt:lpstr>Short-Term Plans</vt:lpstr>
      <vt:lpstr>Featured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CIW/DTM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Stark</dc:creator>
  <cp:lastModifiedBy>Stark, Christopher C (GSFC-6670)</cp:lastModifiedBy>
  <cp:revision>188</cp:revision>
  <dcterms:created xsi:type="dcterms:W3CDTF">2018-04-09T19:03:17Z</dcterms:created>
  <dcterms:modified xsi:type="dcterms:W3CDTF">2024-04-05T13:05:04Z</dcterms:modified>
</cp:coreProperties>
</file>